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Lst>
  <p:notesMasterIdLst>
    <p:notesMasterId r:id="rId166"/>
  </p:notesMasterIdLst>
  <p:sldIdLst>
    <p:sldId id="425" r:id="rId3"/>
    <p:sldId id="256" r:id="rId4"/>
    <p:sldId id="264" r:id="rId5"/>
    <p:sldId id="257" r:id="rId6"/>
    <p:sldId id="265" r:id="rId7"/>
    <p:sldId id="258" r:id="rId8"/>
    <p:sldId id="259" r:id="rId9"/>
    <p:sldId id="260" r:id="rId10"/>
    <p:sldId id="261" r:id="rId11"/>
    <p:sldId id="262" r:id="rId12"/>
    <p:sldId id="263"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9" r:id="rId56"/>
    <p:sldId id="308" r:id="rId57"/>
    <p:sldId id="310" r:id="rId58"/>
    <p:sldId id="311" r:id="rId59"/>
    <p:sldId id="312" r:id="rId60"/>
    <p:sldId id="313" r:id="rId61"/>
    <p:sldId id="314" r:id="rId62"/>
    <p:sldId id="319" r:id="rId63"/>
    <p:sldId id="315" r:id="rId64"/>
    <p:sldId id="316" r:id="rId65"/>
    <p:sldId id="317" r:id="rId66"/>
    <p:sldId id="318" r:id="rId67"/>
    <p:sldId id="324" r:id="rId68"/>
    <p:sldId id="320" r:id="rId69"/>
    <p:sldId id="321" r:id="rId70"/>
    <p:sldId id="322" r:id="rId71"/>
    <p:sldId id="323" r:id="rId72"/>
    <p:sldId id="325" r:id="rId73"/>
    <p:sldId id="326" r:id="rId74"/>
    <p:sldId id="327" r:id="rId75"/>
    <p:sldId id="328" r:id="rId76"/>
    <p:sldId id="330" r:id="rId77"/>
    <p:sldId id="331" r:id="rId78"/>
    <p:sldId id="332" r:id="rId79"/>
    <p:sldId id="329"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2" r:id="rId119"/>
    <p:sldId id="373" r:id="rId120"/>
    <p:sldId id="374" r:id="rId121"/>
    <p:sldId id="375" r:id="rId122"/>
    <p:sldId id="371" r:id="rId123"/>
    <p:sldId id="376" r:id="rId124"/>
    <p:sldId id="377" r:id="rId125"/>
    <p:sldId id="378" r:id="rId126"/>
    <p:sldId id="379" r:id="rId127"/>
    <p:sldId id="380" r:id="rId128"/>
    <p:sldId id="383" r:id="rId129"/>
    <p:sldId id="381" r:id="rId130"/>
    <p:sldId id="382" r:id="rId131"/>
    <p:sldId id="384" r:id="rId132"/>
    <p:sldId id="385" r:id="rId133"/>
    <p:sldId id="386" r:id="rId134"/>
    <p:sldId id="387" r:id="rId135"/>
    <p:sldId id="388" r:id="rId136"/>
    <p:sldId id="393" r:id="rId137"/>
    <p:sldId id="389" r:id="rId138"/>
    <p:sldId id="390" r:id="rId139"/>
    <p:sldId id="391" r:id="rId140"/>
    <p:sldId id="394" r:id="rId141"/>
    <p:sldId id="395" r:id="rId142"/>
    <p:sldId id="396" r:id="rId143"/>
    <p:sldId id="392" r:id="rId144"/>
    <p:sldId id="397" r:id="rId145"/>
    <p:sldId id="398" r:id="rId146"/>
    <p:sldId id="399" r:id="rId147"/>
    <p:sldId id="400" r:id="rId148"/>
    <p:sldId id="401" r:id="rId149"/>
    <p:sldId id="402" r:id="rId150"/>
    <p:sldId id="403" r:id="rId151"/>
    <p:sldId id="404" r:id="rId152"/>
    <p:sldId id="405" r:id="rId153"/>
    <p:sldId id="406" r:id="rId154"/>
    <p:sldId id="408" r:id="rId155"/>
    <p:sldId id="409" r:id="rId156"/>
    <p:sldId id="410" r:id="rId157"/>
    <p:sldId id="411" r:id="rId158"/>
    <p:sldId id="412" r:id="rId159"/>
    <p:sldId id="413" r:id="rId160"/>
    <p:sldId id="414" r:id="rId161"/>
    <p:sldId id="415" r:id="rId162"/>
    <p:sldId id="416" r:id="rId163"/>
    <p:sldId id="421" r:id="rId164"/>
    <p:sldId id="417" r:id="rId1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tableStyles" Target="tableStyle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496277-7BC3-4B8A-B491-7354B510E389}" type="datetimeFigureOut">
              <a:rPr lang="tr-TR" smtClean="0"/>
              <a:t>24.04.2016</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E68C79-6EB4-4C08-9691-71339AD07663}" type="slidenum">
              <a:rPr lang="tr-TR" smtClean="0"/>
              <a:t>‹#›</a:t>
            </a:fld>
            <a:endParaRPr lang="tr-TR"/>
          </a:p>
        </p:txBody>
      </p:sp>
    </p:spTree>
    <p:extLst>
      <p:ext uri="{BB962C8B-B14F-4D97-AF65-F5344CB8AC3E}">
        <p14:creationId xmlns:p14="http://schemas.microsoft.com/office/powerpoint/2010/main" val="3756360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ayt Görüntüsü Yer Tutucusu 1"/>
          <p:cNvSpPr>
            <a:spLocks noGrp="1" noRot="1" noChangeAspect="1" noTextEdit="1"/>
          </p:cNvSpPr>
          <p:nvPr>
            <p:ph type="sldImg"/>
          </p:nvPr>
        </p:nvSpPr>
        <p:spPr>
          <a:xfrm>
            <a:off x="381000" y="685800"/>
            <a:ext cx="6096000" cy="3429000"/>
          </a:xfrm>
          <a:ln/>
        </p:spPr>
      </p:sp>
      <p:sp>
        <p:nvSpPr>
          <p:cNvPr id="99331"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latin typeface="Arial" charset="0"/>
              <a:cs typeface="Arial" charset="0"/>
            </a:endParaRPr>
          </a:p>
        </p:txBody>
      </p:sp>
      <p:sp>
        <p:nvSpPr>
          <p:cNvPr id="99332" name="Slayt Numarası Yer Tutucus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AAC81BB-E44E-4882-B491-9BE57F118626}" type="slidenum">
              <a:rPr lang="tr-TR" altLang="tr-TR">
                <a:solidFill>
                  <a:srgbClr val="000000"/>
                </a:solidFill>
                <a:latin typeface="Calibri" pitchFamily="34" charset="0"/>
              </a:rPr>
              <a:pPr eaLnBrk="1" hangingPunct="1">
                <a:spcBef>
                  <a:spcPct val="0"/>
                </a:spcBef>
              </a:pPr>
              <a:t>1</a:t>
            </a:fld>
            <a:endParaRPr lang="tr-TR" altLang="tr-TR">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69EA4290-90C8-4744-B0C3-F59FBDE56773}"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2CE63-D289-4C74-84BD-4ABBB4823E08}" type="slidenum">
              <a:rPr lang="en-US" smtClean="0"/>
              <a:t>‹#›</a:t>
            </a:fld>
            <a:endParaRPr lang="en-US"/>
          </a:p>
        </p:txBody>
      </p:sp>
    </p:spTree>
    <p:extLst>
      <p:ext uri="{BB962C8B-B14F-4D97-AF65-F5344CB8AC3E}">
        <p14:creationId xmlns:p14="http://schemas.microsoft.com/office/powerpoint/2010/main" val="3736180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9EA4290-90C8-4744-B0C3-F59FBDE56773}"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2CE63-D289-4C74-84BD-4ABBB4823E08}" type="slidenum">
              <a:rPr lang="en-US" smtClean="0"/>
              <a:t>‹#›</a:t>
            </a:fld>
            <a:endParaRPr lang="en-US"/>
          </a:p>
        </p:txBody>
      </p:sp>
    </p:spTree>
    <p:extLst>
      <p:ext uri="{BB962C8B-B14F-4D97-AF65-F5344CB8AC3E}">
        <p14:creationId xmlns:p14="http://schemas.microsoft.com/office/powerpoint/2010/main" val="45553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9EA4290-90C8-4744-B0C3-F59FBDE56773}"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2CE63-D289-4C74-84BD-4ABBB4823E0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36669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9EA4290-90C8-4744-B0C3-F59FBDE56773}"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2CE63-D289-4C74-84BD-4ABBB4823E08}" type="slidenum">
              <a:rPr lang="en-US" smtClean="0"/>
              <a:t>‹#›</a:t>
            </a:fld>
            <a:endParaRPr lang="en-US"/>
          </a:p>
        </p:txBody>
      </p:sp>
    </p:spTree>
    <p:extLst>
      <p:ext uri="{BB962C8B-B14F-4D97-AF65-F5344CB8AC3E}">
        <p14:creationId xmlns:p14="http://schemas.microsoft.com/office/powerpoint/2010/main" val="286991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9EA4290-90C8-4744-B0C3-F59FBDE56773}"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2CE63-D289-4C74-84BD-4ABBB4823E0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5388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9EA4290-90C8-4744-B0C3-F59FBDE56773}"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2CE63-D289-4C74-84BD-4ABBB4823E08}" type="slidenum">
              <a:rPr lang="en-US" smtClean="0"/>
              <a:t>‹#›</a:t>
            </a:fld>
            <a:endParaRPr lang="en-US"/>
          </a:p>
        </p:txBody>
      </p:sp>
    </p:spTree>
    <p:extLst>
      <p:ext uri="{BB962C8B-B14F-4D97-AF65-F5344CB8AC3E}">
        <p14:creationId xmlns:p14="http://schemas.microsoft.com/office/powerpoint/2010/main" val="3543258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9EA4290-90C8-4744-B0C3-F59FBDE56773}"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2CE63-D289-4C74-84BD-4ABBB4823E08}" type="slidenum">
              <a:rPr lang="en-US" smtClean="0"/>
              <a:t>‹#›</a:t>
            </a:fld>
            <a:endParaRPr lang="en-US"/>
          </a:p>
        </p:txBody>
      </p:sp>
    </p:spTree>
    <p:extLst>
      <p:ext uri="{BB962C8B-B14F-4D97-AF65-F5344CB8AC3E}">
        <p14:creationId xmlns:p14="http://schemas.microsoft.com/office/powerpoint/2010/main" val="408008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9EA4290-90C8-4744-B0C3-F59FBDE56773}"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2CE63-D289-4C74-84BD-4ABBB4823E08}" type="slidenum">
              <a:rPr lang="en-US" smtClean="0"/>
              <a:t>‹#›</a:t>
            </a:fld>
            <a:endParaRPr lang="en-US"/>
          </a:p>
        </p:txBody>
      </p:sp>
    </p:spTree>
    <p:extLst>
      <p:ext uri="{BB962C8B-B14F-4D97-AF65-F5344CB8AC3E}">
        <p14:creationId xmlns:p14="http://schemas.microsoft.com/office/powerpoint/2010/main" val="1148159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defTabSz="914400" eaLnBrk="1" hangingPunct="1">
              <a:defRPr>
                <a:cs typeface="Arial" charset="0"/>
              </a:defRPr>
            </a:lvl1pPr>
          </a:lstStyle>
          <a:p>
            <a:pPr>
              <a:defRPr/>
            </a:pPr>
            <a:fld id="{C579D7AA-88D0-459F-936D-13AA27FAE5F1}" type="datetimeFigureOut">
              <a:rPr lang="tr-TR"/>
              <a:pPr>
                <a:defRPr/>
              </a:pPr>
              <a:t>24.04.2016</a:t>
            </a:fld>
            <a:endParaRPr lang="tr-TR"/>
          </a:p>
        </p:txBody>
      </p:sp>
      <p:sp>
        <p:nvSpPr>
          <p:cNvPr id="5" name="Slide Number Placeholder 7"/>
          <p:cNvSpPr>
            <a:spLocks noGrp="1"/>
          </p:cNvSpPr>
          <p:nvPr>
            <p:ph type="sldNum" sz="quarter" idx="11"/>
          </p:nvPr>
        </p:nvSpPr>
        <p:spPr/>
        <p:txBody>
          <a:bodyPr/>
          <a:lstStyle>
            <a:lvl1pPr defTabSz="914400" eaLnBrk="1" hangingPunct="1">
              <a:defRPr>
                <a:cs typeface="Arial" charset="0"/>
              </a:defRPr>
            </a:lvl1pPr>
          </a:lstStyle>
          <a:p>
            <a:pPr>
              <a:defRPr/>
            </a:pPr>
            <a:fld id="{1D59AD1D-7F16-41FC-9DC9-A19CA0265048}" type="slidenum">
              <a:rPr lang="tr-TR"/>
              <a:pPr>
                <a:defRPr/>
              </a:pPr>
              <a:t>‹#›</a:t>
            </a:fld>
            <a:endParaRPr lang="tr-TR"/>
          </a:p>
        </p:txBody>
      </p:sp>
      <p:sp>
        <p:nvSpPr>
          <p:cNvPr id="6" name="Footer Placeholder 8"/>
          <p:cNvSpPr>
            <a:spLocks noGrp="1"/>
          </p:cNvSpPr>
          <p:nvPr>
            <p:ph type="ftr" sz="quarter" idx="12"/>
          </p:nvPr>
        </p:nvSpPr>
        <p:spPr/>
        <p:txBody>
          <a:bodyPr/>
          <a:lstStyle>
            <a:lvl1pPr defTabSz="914400" eaLnBrk="1" hangingPunct="1">
              <a:defRPr>
                <a:cs typeface="Arial" charset="0"/>
              </a:defRPr>
            </a:lvl1pPr>
          </a:lstStyle>
          <a:p>
            <a:pPr>
              <a:defRPr/>
            </a:pPr>
            <a:endParaRPr lang="tr-TR"/>
          </a:p>
        </p:txBody>
      </p:sp>
    </p:spTree>
    <p:extLst>
      <p:ext uri="{BB962C8B-B14F-4D97-AF65-F5344CB8AC3E}">
        <p14:creationId xmlns:p14="http://schemas.microsoft.com/office/powerpoint/2010/main" val="2692662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04CCB61B-C21F-4623-A399-BBBB02E43EAC}"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E3AB6464-53E6-4E4E-B642-5F401E47D289}" type="slidenum">
              <a:rPr lang="tr-TR"/>
              <a:pPr>
                <a:defRPr/>
              </a:pPr>
              <a:t>‹#›</a:t>
            </a:fld>
            <a:endParaRPr lang="tr-TR"/>
          </a:p>
        </p:txBody>
      </p:sp>
    </p:spTree>
    <p:extLst>
      <p:ext uri="{BB962C8B-B14F-4D97-AF65-F5344CB8AC3E}">
        <p14:creationId xmlns:p14="http://schemas.microsoft.com/office/powerpoint/2010/main" val="3152525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59944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62611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5729818" y="3924300"/>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963084" y="1371601"/>
            <a:ext cx="103632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63084" y="4068764"/>
            <a:ext cx="103632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defTabSz="914400" eaLnBrk="1" hangingPunct="1">
              <a:defRPr>
                <a:cs typeface="Arial" charset="0"/>
              </a:defRPr>
            </a:lvl1pPr>
          </a:lstStyle>
          <a:p>
            <a:pPr>
              <a:defRPr/>
            </a:pPr>
            <a:fld id="{30BE140C-1C9E-4B63-9510-4C351FACF7FC}" type="datetimeFigureOut">
              <a:rPr lang="tr-TR"/>
              <a:pPr>
                <a:defRPr/>
              </a:pPr>
              <a:t>24.04.2016</a:t>
            </a:fld>
            <a:endParaRPr lang="tr-TR"/>
          </a:p>
        </p:txBody>
      </p:sp>
      <p:sp>
        <p:nvSpPr>
          <p:cNvPr id="8"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9"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061BE733-A6CB-43FC-A212-C456B9A9DD6C}" type="slidenum">
              <a:rPr lang="tr-TR"/>
              <a:pPr>
                <a:defRPr/>
              </a:pPr>
              <a:t>‹#›</a:t>
            </a:fld>
            <a:endParaRPr lang="tr-TR"/>
          </a:p>
        </p:txBody>
      </p:sp>
    </p:spTree>
    <p:extLst>
      <p:ext uri="{BB962C8B-B14F-4D97-AF65-F5344CB8AC3E}">
        <p14:creationId xmlns:p14="http://schemas.microsoft.com/office/powerpoint/2010/main" val="3768740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9EA4290-90C8-4744-B0C3-F59FBDE56773}"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2CE63-D289-4C74-84BD-4ABBB4823E08}" type="slidenum">
              <a:rPr lang="en-US" smtClean="0"/>
              <a:t>‹#›</a:t>
            </a:fld>
            <a:endParaRPr lang="en-US"/>
          </a:p>
        </p:txBody>
      </p:sp>
    </p:spTree>
    <p:extLst>
      <p:ext uri="{BB962C8B-B14F-4D97-AF65-F5344CB8AC3E}">
        <p14:creationId xmlns:p14="http://schemas.microsoft.com/office/powerpoint/2010/main" val="3313751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487680" y="1600200"/>
            <a:ext cx="5388864"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defTabSz="914400" eaLnBrk="1" hangingPunct="1">
              <a:defRPr>
                <a:cs typeface="Arial" charset="0"/>
              </a:defRPr>
            </a:lvl1pPr>
          </a:lstStyle>
          <a:p>
            <a:pPr>
              <a:defRPr/>
            </a:pPr>
            <a:fld id="{B3639500-238D-4833-ADCA-35B9A852647F}" type="datetimeFigureOut">
              <a:rPr lang="tr-TR"/>
              <a:pPr>
                <a:defRPr/>
              </a:pPr>
              <a:t>24.04.2016</a:t>
            </a:fld>
            <a:endParaRPr lang="tr-TR"/>
          </a:p>
        </p:txBody>
      </p:sp>
      <p:sp>
        <p:nvSpPr>
          <p:cNvPr id="6" name="Footer Placeholder 5"/>
          <p:cNvSpPr>
            <a:spLocks noGrp="1"/>
          </p:cNvSpPr>
          <p:nvPr>
            <p:ph type="ftr" sz="quarter" idx="15"/>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6"/>
          </p:nvPr>
        </p:nvSpPr>
        <p:spPr/>
        <p:txBody>
          <a:bodyPr/>
          <a:lstStyle>
            <a:lvl1pPr defTabSz="914400" eaLnBrk="1" hangingPunct="1">
              <a:defRPr>
                <a:cs typeface="Arial" charset="0"/>
              </a:defRPr>
            </a:lvl1pPr>
          </a:lstStyle>
          <a:p>
            <a:pPr>
              <a:defRPr/>
            </a:pPr>
            <a:fld id="{AA1B4DF3-36E0-4B84-88D2-8CF0F0686749}" type="slidenum">
              <a:rPr lang="tr-TR"/>
              <a:pPr>
                <a:defRPr/>
              </a:pPr>
              <a:t>‹#›</a:t>
            </a:fld>
            <a:endParaRPr lang="tr-TR"/>
          </a:p>
        </p:txBody>
      </p:sp>
    </p:spTree>
    <p:extLst>
      <p:ext uri="{BB962C8B-B14F-4D97-AF65-F5344CB8AC3E}">
        <p14:creationId xmlns:p14="http://schemas.microsoft.com/office/powerpoint/2010/main" val="1583760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609600" y="2212848"/>
            <a:ext cx="5388864"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defTabSz="914400" eaLnBrk="1" hangingPunct="1">
              <a:defRPr>
                <a:cs typeface="Arial" charset="0"/>
              </a:defRPr>
            </a:lvl1pPr>
          </a:lstStyle>
          <a:p>
            <a:pPr>
              <a:defRPr/>
            </a:pPr>
            <a:fld id="{958434D0-E26F-40CF-BE60-8DD1FA0BB529}" type="datetimeFigureOut">
              <a:rPr lang="tr-TR"/>
              <a:pPr>
                <a:defRPr/>
              </a:pPr>
              <a:t>24.04.2016</a:t>
            </a:fld>
            <a:endParaRPr lang="tr-TR"/>
          </a:p>
        </p:txBody>
      </p:sp>
      <p:sp>
        <p:nvSpPr>
          <p:cNvPr id="8" name="Footer Placeholder 7"/>
          <p:cNvSpPr>
            <a:spLocks noGrp="1"/>
          </p:cNvSpPr>
          <p:nvPr>
            <p:ph type="ftr" sz="quarter" idx="16"/>
          </p:nvPr>
        </p:nvSpPr>
        <p:spPr/>
        <p:txBody>
          <a:bodyPr/>
          <a:lstStyle>
            <a:lvl1pPr defTabSz="914400" eaLnBrk="1" hangingPunct="1">
              <a:defRPr>
                <a:cs typeface="Arial" charset="0"/>
              </a:defRPr>
            </a:lvl1pPr>
          </a:lstStyle>
          <a:p>
            <a:pPr>
              <a:defRPr/>
            </a:pPr>
            <a:endParaRPr lang="tr-TR"/>
          </a:p>
        </p:txBody>
      </p:sp>
      <p:sp>
        <p:nvSpPr>
          <p:cNvPr id="9" name="Slide Number Placeholder 8"/>
          <p:cNvSpPr>
            <a:spLocks noGrp="1"/>
          </p:cNvSpPr>
          <p:nvPr>
            <p:ph type="sldNum" sz="quarter" idx="17"/>
          </p:nvPr>
        </p:nvSpPr>
        <p:spPr/>
        <p:txBody>
          <a:bodyPr/>
          <a:lstStyle>
            <a:lvl1pPr defTabSz="914400" eaLnBrk="1" hangingPunct="1">
              <a:defRPr>
                <a:cs typeface="Arial" charset="0"/>
              </a:defRPr>
            </a:lvl1pPr>
          </a:lstStyle>
          <a:p>
            <a:pPr>
              <a:defRPr/>
            </a:pPr>
            <a:fld id="{452E7B18-DC5D-480D-B92E-BBDBC68B4D55}" type="slidenum">
              <a:rPr lang="tr-TR"/>
              <a:pPr>
                <a:defRPr/>
              </a:pPr>
              <a:t>‹#›</a:t>
            </a:fld>
            <a:endParaRPr lang="tr-TR"/>
          </a:p>
        </p:txBody>
      </p:sp>
    </p:spTree>
    <p:extLst>
      <p:ext uri="{BB962C8B-B14F-4D97-AF65-F5344CB8AC3E}">
        <p14:creationId xmlns:p14="http://schemas.microsoft.com/office/powerpoint/2010/main" val="2757071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defTabSz="914400" eaLnBrk="1" hangingPunct="1">
              <a:defRPr>
                <a:cs typeface="Arial" charset="0"/>
              </a:defRPr>
            </a:lvl1pPr>
          </a:lstStyle>
          <a:p>
            <a:pPr>
              <a:defRPr/>
            </a:pPr>
            <a:fld id="{57163BA6-06C9-4CC5-99A7-8263DA9CA90E}" type="datetimeFigureOut">
              <a:rPr lang="tr-TR"/>
              <a:pPr>
                <a:defRPr/>
              </a:pPr>
              <a:t>24.04.2016</a:t>
            </a:fld>
            <a:endParaRPr lang="tr-TR"/>
          </a:p>
        </p:txBody>
      </p:sp>
      <p:sp>
        <p:nvSpPr>
          <p:cNvPr id="4" name="Footer Placeholder 3"/>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5" name="Slide Number Placeholder 4"/>
          <p:cNvSpPr>
            <a:spLocks noGrp="1"/>
          </p:cNvSpPr>
          <p:nvPr>
            <p:ph type="sldNum" sz="quarter" idx="12"/>
          </p:nvPr>
        </p:nvSpPr>
        <p:spPr/>
        <p:txBody>
          <a:bodyPr/>
          <a:lstStyle>
            <a:lvl1pPr defTabSz="914400" eaLnBrk="1" hangingPunct="1">
              <a:defRPr>
                <a:cs typeface="Arial" charset="0"/>
              </a:defRPr>
            </a:lvl1pPr>
          </a:lstStyle>
          <a:p>
            <a:pPr>
              <a:defRPr/>
            </a:pPr>
            <a:fld id="{E614CB75-5F45-4E17-85DE-7C303C29FDE6}" type="slidenum">
              <a:rPr lang="tr-TR"/>
              <a:pPr>
                <a:defRPr/>
              </a:pPr>
              <a:t>‹#›</a:t>
            </a:fld>
            <a:endParaRPr lang="tr-TR"/>
          </a:p>
        </p:txBody>
      </p:sp>
    </p:spTree>
    <p:extLst>
      <p:ext uri="{BB962C8B-B14F-4D97-AF65-F5344CB8AC3E}">
        <p14:creationId xmlns:p14="http://schemas.microsoft.com/office/powerpoint/2010/main" val="3873959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1" hangingPunct="1">
              <a:defRPr>
                <a:cs typeface="Arial" charset="0"/>
              </a:defRPr>
            </a:lvl1pPr>
          </a:lstStyle>
          <a:p>
            <a:pPr>
              <a:defRPr/>
            </a:pPr>
            <a:fld id="{8382DF47-4D55-406F-BACF-5EE2A0E975FF}" type="datetimeFigureOut">
              <a:rPr lang="tr-TR"/>
              <a:pPr>
                <a:defRPr/>
              </a:pPr>
              <a:t>24.04.2016</a:t>
            </a:fld>
            <a:endParaRPr lang="tr-TR"/>
          </a:p>
        </p:txBody>
      </p:sp>
      <p:sp>
        <p:nvSpPr>
          <p:cNvPr id="3" name="Footer Placeholder 2"/>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4" name="Slide Number Placeholder 3"/>
          <p:cNvSpPr>
            <a:spLocks noGrp="1"/>
          </p:cNvSpPr>
          <p:nvPr>
            <p:ph type="sldNum" sz="quarter" idx="12"/>
          </p:nvPr>
        </p:nvSpPr>
        <p:spPr/>
        <p:txBody>
          <a:bodyPr/>
          <a:lstStyle>
            <a:lvl1pPr defTabSz="914400" eaLnBrk="1" hangingPunct="1">
              <a:defRPr>
                <a:cs typeface="Arial" charset="0"/>
              </a:defRPr>
            </a:lvl1pPr>
          </a:lstStyle>
          <a:p>
            <a:pPr>
              <a:defRPr/>
            </a:pPr>
            <a:fld id="{9DA017C4-7460-4B39-940E-E8BF59EAB8EF}" type="slidenum">
              <a:rPr lang="tr-TR"/>
              <a:pPr>
                <a:defRPr/>
              </a:pPr>
              <a:t>‹#›</a:t>
            </a:fld>
            <a:endParaRPr lang="tr-TR"/>
          </a:p>
        </p:txBody>
      </p:sp>
    </p:spTree>
    <p:extLst>
      <p:ext uri="{BB962C8B-B14F-4D97-AF65-F5344CB8AC3E}">
        <p14:creationId xmlns:p14="http://schemas.microsoft.com/office/powerpoint/2010/main" val="2186427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20158A6E-D7A9-4795-B7D9-FD62893484A0}"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70D37E01-3A32-4713-9CC4-024F7DBF9704}" type="slidenum">
              <a:rPr lang="tr-TR"/>
              <a:pPr>
                <a:defRPr/>
              </a:pPr>
              <a:t>‹#›</a:t>
            </a:fld>
            <a:endParaRPr lang="tr-TR"/>
          </a:p>
        </p:txBody>
      </p:sp>
    </p:spTree>
    <p:extLst>
      <p:ext uri="{BB962C8B-B14F-4D97-AF65-F5344CB8AC3E}">
        <p14:creationId xmlns:p14="http://schemas.microsoft.com/office/powerpoint/2010/main" val="839999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6EAE5704-8DCD-4784-B8E9-DB621DBE7D97}"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43C2409B-FE1E-4527-86EF-749722E324DE}" type="slidenum">
              <a:rPr lang="tr-TR"/>
              <a:pPr>
                <a:defRPr/>
              </a:pPr>
              <a:t>‹#›</a:t>
            </a:fld>
            <a:endParaRPr lang="tr-TR"/>
          </a:p>
        </p:txBody>
      </p:sp>
    </p:spTree>
    <p:extLst>
      <p:ext uri="{BB962C8B-B14F-4D97-AF65-F5344CB8AC3E}">
        <p14:creationId xmlns:p14="http://schemas.microsoft.com/office/powerpoint/2010/main" val="3359742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BAB2A19F-823D-49BA-94CC-B2EB8165E31B}"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478BB513-3E84-4B0D-8B5E-B8D732B88898}" type="slidenum">
              <a:rPr lang="tr-TR"/>
              <a:pPr>
                <a:defRPr/>
              </a:pPr>
              <a:t>‹#›</a:t>
            </a:fld>
            <a:endParaRPr lang="tr-TR"/>
          </a:p>
        </p:txBody>
      </p:sp>
    </p:spTree>
    <p:extLst>
      <p:ext uri="{BB962C8B-B14F-4D97-AF65-F5344CB8AC3E}">
        <p14:creationId xmlns:p14="http://schemas.microsoft.com/office/powerpoint/2010/main" val="905311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76AA456A-52B3-49A8-97FC-C1C99FE27873}"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7017F3C0-3881-448A-A3D5-09B8012E5F45}" type="slidenum">
              <a:rPr lang="tr-TR"/>
              <a:pPr>
                <a:defRPr/>
              </a:pPr>
              <a:t>‹#›</a:t>
            </a:fld>
            <a:endParaRPr lang="tr-TR"/>
          </a:p>
        </p:txBody>
      </p:sp>
    </p:spTree>
    <p:extLst>
      <p:ext uri="{BB962C8B-B14F-4D97-AF65-F5344CB8AC3E}">
        <p14:creationId xmlns:p14="http://schemas.microsoft.com/office/powerpoint/2010/main" val="181071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9EA4290-90C8-4744-B0C3-F59FBDE56773}" type="datetimeFigureOut">
              <a:rPr lang="en-US" smtClean="0"/>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2CE63-D289-4C74-84BD-4ABBB4823E08}" type="slidenum">
              <a:rPr lang="en-US" smtClean="0"/>
              <a:t>‹#›</a:t>
            </a:fld>
            <a:endParaRPr lang="en-US"/>
          </a:p>
        </p:txBody>
      </p:sp>
    </p:spTree>
    <p:extLst>
      <p:ext uri="{BB962C8B-B14F-4D97-AF65-F5344CB8AC3E}">
        <p14:creationId xmlns:p14="http://schemas.microsoft.com/office/powerpoint/2010/main" val="136197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9EA4290-90C8-4744-B0C3-F59FBDE56773}"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2CE63-D289-4C74-84BD-4ABBB4823E08}" type="slidenum">
              <a:rPr lang="en-US" smtClean="0"/>
              <a:t>‹#›</a:t>
            </a:fld>
            <a:endParaRPr lang="en-US"/>
          </a:p>
        </p:txBody>
      </p:sp>
    </p:spTree>
    <p:extLst>
      <p:ext uri="{BB962C8B-B14F-4D97-AF65-F5344CB8AC3E}">
        <p14:creationId xmlns:p14="http://schemas.microsoft.com/office/powerpoint/2010/main" val="372944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9EA4290-90C8-4744-B0C3-F59FBDE56773}" type="datetimeFigureOut">
              <a:rPr lang="en-US" smtClean="0"/>
              <a:t>4/24/2016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2CE63-D289-4C74-84BD-4ABBB4823E08}" type="slidenum">
              <a:rPr lang="en-US" smtClean="0"/>
              <a:t>‹#›</a:t>
            </a:fld>
            <a:endParaRPr lang="en-US"/>
          </a:p>
        </p:txBody>
      </p:sp>
    </p:spTree>
    <p:extLst>
      <p:ext uri="{BB962C8B-B14F-4D97-AF65-F5344CB8AC3E}">
        <p14:creationId xmlns:p14="http://schemas.microsoft.com/office/powerpoint/2010/main" val="2138528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9EA4290-90C8-4744-B0C3-F59FBDE56773}" type="datetimeFigureOut">
              <a:rPr lang="en-US" smtClean="0"/>
              <a:t>4/24/2016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42CE63-D289-4C74-84BD-4ABBB4823E08}" type="slidenum">
              <a:rPr lang="en-US" smtClean="0"/>
              <a:t>‹#›</a:t>
            </a:fld>
            <a:endParaRPr lang="en-US"/>
          </a:p>
        </p:txBody>
      </p:sp>
    </p:spTree>
    <p:extLst>
      <p:ext uri="{BB962C8B-B14F-4D97-AF65-F5344CB8AC3E}">
        <p14:creationId xmlns:p14="http://schemas.microsoft.com/office/powerpoint/2010/main" val="10838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A4290-90C8-4744-B0C3-F59FBDE56773}" type="datetimeFigureOut">
              <a:rPr lang="en-US" smtClean="0"/>
              <a:t>4/24/2016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42CE63-D289-4C74-84BD-4ABBB4823E08}" type="slidenum">
              <a:rPr lang="en-US" smtClean="0"/>
              <a:t>‹#›</a:t>
            </a:fld>
            <a:endParaRPr lang="en-US"/>
          </a:p>
        </p:txBody>
      </p:sp>
    </p:spTree>
    <p:extLst>
      <p:ext uri="{BB962C8B-B14F-4D97-AF65-F5344CB8AC3E}">
        <p14:creationId xmlns:p14="http://schemas.microsoft.com/office/powerpoint/2010/main" val="321254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9EA4290-90C8-4744-B0C3-F59FBDE56773}"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2CE63-D289-4C74-84BD-4ABBB4823E08}" type="slidenum">
              <a:rPr lang="en-US" smtClean="0"/>
              <a:t>‹#›</a:t>
            </a:fld>
            <a:endParaRPr lang="en-US"/>
          </a:p>
        </p:txBody>
      </p:sp>
    </p:spTree>
    <p:extLst>
      <p:ext uri="{BB962C8B-B14F-4D97-AF65-F5344CB8AC3E}">
        <p14:creationId xmlns:p14="http://schemas.microsoft.com/office/powerpoint/2010/main" val="52326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9EA4290-90C8-4744-B0C3-F59FBDE56773}" type="datetimeFigureOut">
              <a:rPr lang="en-US" smtClean="0"/>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2CE63-D289-4C74-84BD-4ABBB4823E08}" type="slidenum">
              <a:rPr lang="en-US" smtClean="0"/>
              <a:t>‹#›</a:t>
            </a:fld>
            <a:endParaRPr lang="en-US"/>
          </a:p>
        </p:txBody>
      </p:sp>
    </p:spTree>
    <p:extLst>
      <p:ext uri="{BB962C8B-B14F-4D97-AF65-F5344CB8AC3E}">
        <p14:creationId xmlns:p14="http://schemas.microsoft.com/office/powerpoint/2010/main" val="317906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EA4290-90C8-4744-B0C3-F59FBDE56773}" type="datetimeFigureOut">
              <a:rPr lang="en-US" smtClean="0"/>
              <a:t>4/24/2016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C42CE63-D289-4C74-84BD-4ABBB4823E08}" type="slidenum">
              <a:rPr lang="en-US" smtClean="0"/>
              <a:t>‹#›</a:t>
            </a:fld>
            <a:endParaRPr lang="en-US"/>
          </a:p>
        </p:txBody>
      </p:sp>
    </p:spTree>
    <p:extLst>
      <p:ext uri="{BB962C8B-B14F-4D97-AF65-F5344CB8AC3E}">
        <p14:creationId xmlns:p14="http://schemas.microsoft.com/office/powerpoint/2010/main" val="2145177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483601" y="6356351"/>
            <a:ext cx="2781300" cy="365125"/>
          </a:xfrm>
          <a:prstGeom prst="rect">
            <a:avLst/>
          </a:prstGeom>
        </p:spPr>
        <p:txBody>
          <a:bodyPr vert="horz" lIns="91440" tIns="45720" rIns="45720" bIns="45720" rtlCol="0" anchor="ctr"/>
          <a:lstStyle>
            <a:lvl1pPr algn="r"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DCD3D96A-8E81-4813-A27A-D7008A11688D}" type="datetimeFigureOut">
              <a:rPr lang="en-US"/>
              <a:pPr fontAlgn="base">
                <a:spcBef>
                  <a:spcPct val="0"/>
                </a:spcBef>
                <a:spcAft>
                  <a:spcPct val="0"/>
                </a:spcAft>
                <a:defRPr/>
              </a:pPr>
              <a:t>4/24/2016</a:t>
            </a:fld>
            <a:endParaRPr lang="en-US" dirty="0"/>
          </a:p>
        </p:txBody>
      </p:sp>
      <p:sp>
        <p:nvSpPr>
          <p:cNvPr id="5" name="Footer Placeholder 4"/>
          <p:cNvSpPr>
            <a:spLocks noGrp="1"/>
          </p:cNvSpPr>
          <p:nvPr>
            <p:ph type="ftr" sz="quarter" idx="3"/>
          </p:nvPr>
        </p:nvSpPr>
        <p:spPr>
          <a:xfrm>
            <a:off x="878418" y="6356351"/>
            <a:ext cx="3797300" cy="365125"/>
          </a:xfrm>
          <a:prstGeom prst="rect">
            <a:avLst/>
          </a:prstGeom>
        </p:spPr>
        <p:txBody>
          <a:bodyPr vert="horz" lIns="45720" tIns="45720" rIns="9144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endParaRPr lang="tr-TR"/>
          </a:p>
        </p:txBody>
      </p:sp>
      <p:sp>
        <p:nvSpPr>
          <p:cNvPr id="6" name="Slide Number Placeholder 5"/>
          <p:cNvSpPr>
            <a:spLocks noGrp="1"/>
          </p:cNvSpPr>
          <p:nvPr>
            <p:ph type="sldNum" sz="quarter" idx="4"/>
          </p:nvPr>
        </p:nvSpPr>
        <p:spPr>
          <a:xfrm>
            <a:off x="11391901" y="6356351"/>
            <a:ext cx="749300" cy="365125"/>
          </a:xfrm>
          <a:prstGeom prst="rect">
            <a:avLst/>
          </a:prstGeom>
        </p:spPr>
        <p:txBody>
          <a:bodyPr vert="horz" lIns="27432" tIns="45720" rIns="4572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07F75562-9069-4F07-86A2-624FA252D359}" type="slidenum">
              <a:rPr lang="en-US"/>
              <a:pPr fontAlgn="base">
                <a:spcBef>
                  <a:spcPct val="0"/>
                </a:spcBef>
                <a:spcAft>
                  <a:spcPct val="0"/>
                </a:spcAft>
                <a:defRPr/>
              </a:pPr>
              <a:t>‹#›</a:t>
            </a:fld>
            <a:endParaRPr lang="en-US" dirty="0"/>
          </a:p>
        </p:txBody>
      </p:sp>
      <p:sp>
        <p:nvSpPr>
          <p:cNvPr id="7" name="Oval 6"/>
          <p:cNvSpPr/>
          <p:nvPr/>
        </p:nvSpPr>
        <p:spPr>
          <a:xfrm>
            <a:off x="11277600" y="6499225"/>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759885" y="6499225"/>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345484917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hyperlink" Target="http://www.igdirtso.org.tr/" TargetMode="Externa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2.xml"/><Relationship Id="rId5" Type="http://schemas.openxmlformats.org/officeDocument/2006/relationships/image" Target="../media/image63.jpg"/><Relationship Id="rId4" Type="http://schemas.openxmlformats.org/officeDocument/2006/relationships/image" Target="../media/image62.jpg"/></Relationships>
</file>

<file path=ppt/slides/_rels/slide101.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2.xml"/><Relationship Id="rId5" Type="http://schemas.openxmlformats.org/officeDocument/2006/relationships/image" Target="../media/image67.jpg"/><Relationship Id="rId4" Type="http://schemas.openxmlformats.org/officeDocument/2006/relationships/image" Target="../media/image66.jpg"/></Relationships>
</file>

<file path=ppt/slides/_rels/slide10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2.xml"/><Relationship Id="rId5" Type="http://schemas.openxmlformats.org/officeDocument/2006/relationships/image" Target="../media/image71.jpg"/><Relationship Id="rId4" Type="http://schemas.openxmlformats.org/officeDocument/2006/relationships/image" Target="../media/image70.gif"/></Relationships>
</file>

<file path=ppt/slides/_rels/slide10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14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14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914400" y="412750"/>
            <a:ext cx="103632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1507"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384" y="404813"/>
            <a:ext cx="4826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0817" y="5410203"/>
            <a:ext cx="119168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3853" y="5397503"/>
            <a:ext cx="1441449"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5292725"/>
            <a:ext cx="10668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668" y="4516441"/>
            <a:ext cx="216111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4469" y="4516438"/>
            <a:ext cx="20616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5369" y="4516438"/>
            <a:ext cx="17822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Metin kutusu 3"/>
          <p:cNvSpPr txBox="1">
            <a:spLocks noChangeArrowheads="1"/>
          </p:cNvSpPr>
          <p:nvPr/>
        </p:nvSpPr>
        <p:spPr bwMode="auto">
          <a:xfrm>
            <a:off x="203202" y="5934076"/>
            <a:ext cx="118406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fontAlgn="base">
              <a:spcBef>
                <a:spcPct val="0"/>
              </a:spcBef>
              <a:spcAft>
                <a:spcPct val="0"/>
              </a:spcAft>
              <a:buFontTx/>
              <a:buNone/>
            </a:pPr>
            <a:r>
              <a:rPr lang="tr-TR" altLang="tr-TR" sz="1400" smtClean="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srgbClr val="000000"/>
              </a:solidFill>
              <a:latin typeface="Calibri" pitchFamily="34" charset="0"/>
              <a:ea typeface="Calibri" pitchFamily="34" charset="0"/>
              <a:cs typeface="Times New Roman" pitchFamily="18" charset="0"/>
            </a:endParaRPr>
          </a:p>
        </p:txBody>
      </p:sp>
      <p:sp>
        <p:nvSpPr>
          <p:cNvPr id="21515" name="Metin kutusu 4"/>
          <p:cNvSpPr txBox="1">
            <a:spLocks noChangeArrowheads="1"/>
          </p:cNvSpPr>
          <p:nvPr/>
        </p:nvSpPr>
        <p:spPr bwMode="auto">
          <a:xfrm>
            <a:off x="914401" y="2768600"/>
            <a:ext cx="1056005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lvl="0" algn="ctr" defTabSz="914400" eaLnBrk="1" hangingPunct="1">
              <a:spcBef>
                <a:spcPts val="0"/>
              </a:spcBef>
              <a:buNone/>
            </a:pPr>
            <a:r>
              <a:rPr lang="tr-TR" altLang="tr-TR" sz="1800" b="1" dirty="0">
                <a:solidFill>
                  <a:srgbClr val="000000"/>
                </a:solidFill>
                <a:latin typeface="Times New Roman" pitchFamily="18" charset="0"/>
                <a:cs typeface="Times New Roman" pitchFamily="18" charset="0"/>
              </a:rPr>
              <a:t>ULAŞTIRMA VE LOJİSTİK MESLEKİ EĞİTİM</a:t>
            </a:r>
          </a:p>
          <a:p>
            <a:pPr lvl="0" algn="ctr" defTabSz="914400" eaLnBrk="1" hangingPunct="1">
              <a:spcBef>
                <a:spcPts val="0"/>
              </a:spcBef>
              <a:buNone/>
            </a:pPr>
            <a:r>
              <a:rPr lang="tr-TR" altLang="tr-TR" sz="1800" b="1" dirty="0">
                <a:solidFill>
                  <a:srgbClr val="000000"/>
                </a:solidFill>
                <a:latin typeface="Times New Roman" pitchFamily="18" charset="0"/>
                <a:cs typeface="Times New Roman" pitchFamily="18" charset="0"/>
              </a:rPr>
              <a:t>DEPO ARAÇ VE MALZEMELERİ</a:t>
            </a:r>
          </a:p>
          <a:p>
            <a:pPr lvl="0" algn="ctr" defTabSz="914400" eaLnBrk="1" hangingPunct="1">
              <a:spcBef>
                <a:spcPts val="0"/>
              </a:spcBef>
              <a:buNone/>
            </a:pPr>
            <a:r>
              <a:rPr lang="tr-TR" altLang="tr-TR" sz="1800" b="1" dirty="0">
                <a:solidFill>
                  <a:srgbClr val="000000"/>
                </a:solidFill>
                <a:latin typeface="Times New Roman" pitchFamily="18" charset="0"/>
                <a:cs typeface="Times New Roman" pitchFamily="18" charset="0"/>
              </a:rPr>
              <a:t>(AMBALAJLAMA MALZEMELERİ)</a:t>
            </a:r>
          </a:p>
          <a:p>
            <a:pPr lvl="0" algn="ctr" defTabSz="914400" eaLnBrk="1" hangingPunct="1">
              <a:spcBef>
                <a:spcPts val="0"/>
              </a:spcBef>
              <a:buNone/>
            </a:pPr>
            <a:r>
              <a:rPr lang="tr-TR" altLang="tr-TR" sz="1800" b="1" dirty="0" err="1">
                <a:solidFill>
                  <a:srgbClr val="000000"/>
                </a:solidFill>
                <a:latin typeface="Times New Roman" pitchFamily="18" charset="0"/>
                <a:cs typeface="Times New Roman" pitchFamily="18" charset="0"/>
              </a:rPr>
              <a:t>Yrd.Doç.Dr</a:t>
            </a:r>
            <a:r>
              <a:rPr lang="tr-TR" altLang="tr-TR" sz="1800" b="1" dirty="0">
                <a:solidFill>
                  <a:srgbClr val="000000"/>
                </a:solidFill>
                <a:latin typeface="Times New Roman" pitchFamily="18" charset="0"/>
                <a:cs typeface="Times New Roman" pitchFamily="18" charset="0"/>
              </a:rPr>
              <a:t>. Sefa ALTIKAT</a:t>
            </a:r>
          </a:p>
        </p:txBody>
      </p:sp>
    </p:spTree>
    <p:extLst>
      <p:ext uri="{BB962C8B-B14F-4D97-AF65-F5344CB8AC3E}">
        <p14:creationId xmlns:p14="http://schemas.microsoft.com/office/powerpoint/2010/main" val="2024268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1.2. Ambalajın Tarihçesi</a:t>
            </a:r>
            <a:endParaRPr lang="en-US" dirty="0"/>
          </a:p>
        </p:txBody>
      </p:sp>
      <p:sp>
        <p:nvSpPr>
          <p:cNvPr id="3" name="İçerik Yer Tutucusu 2"/>
          <p:cNvSpPr>
            <a:spLocks noGrp="1"/>
          </p:cNvSpPr>
          <p:nvPr>
            <p:ph idx="1"/>
          </p:nvPr>
        </p:nvSpPr>
        <p:spPr>
          <a:xfrm>
            <a:off x="527210" y="1930400"/>
            <a:ext cx="4448458" cy="4394757"/>
          </a:xfrm>
        </p:spPr>
        <p:txBody>
          <a:bodyPr/>
          <a:lstStyle/>
          <a:p>
            <a:pPr algn="ctr"/>
            <a:r>
              <a:rPr lang="tr-TR" dirty="0"/>
              <a:t>1823 yılında İngiliz Peter </a:t>
            </a:r>
            <a:r>
              <a:rPr lang="tr-TR" dirty="0" err="1"/>
              <a:t>Durand</a:t>
            </a:r>
            <a:r>
              <a:rPr lang="tr-TR" dirty="0"/>
              <a:t>, sac levhadan yapılan ilk metal ambalaj olan “</a:t>
            </a:r>
            <a:r>
              <a:rPr lang="tr-TR" dirty="0" err="1"/>
              <a:t>canister”in</a:t>
            </a:r>
            <a:r>
              <a:rPr lang="tr-TR" dirty="0"/>
              <a:t> patentini almıştır. Çift dikişli üç parçalı teneke kutu, 1900 yılında kullanılmaya başlanmıştır. Kâğıt ve karton 1900’lü yıllarda önemli ambalaj  malzemeleri  hâline  gelmiştir.  Plastiğin  keşfi  ile  birlikte  kâğıt  ambalajın  yerini, plastik ambalajlar almaya başlamıştır.</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7187" y="1930400"/>
            <a:ext cx="5581224" cy="2916640"/>
          </a:xfrm>
          <a:prstGeom prst="rect">
            <a:avLst/>
          </a:prstGeom>
        </p:spPr>
      </p:pic>
    </p:spTree>
    <p:extLst>
      <p:ext uri="{BB962C8B-B14F-4D97-AF65-F5344CB8AC3E}">
        <p14:creationId xmlns:p14="http://schemas.microsoft.com/office/powerpoint/2010/main" val="33187913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dirty="0"/>
          </a:p>
        </p:txBody>
      </p:sp>
      <p:pic>
        <p:nvPicPr>
          <p:cNvPr id="18" name="İçerik Yer Tutucusu 1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8707" y="3814266"/>
            <a:ext cx="3488128" cy="2786183"/>
          </a:xfrm>
        </p:spPr>
      </p:pic>
      <p:pic>
        <p:nvPicPr>
          <p:cNvPr id="19" name="Resim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06" y="3579081"/>
            <a:ext cx="3721777" cy="3256555"/>
          </a:xfrm>
          <a:prstGeom prst="rect">
            <a:avLst/>
          </a:prstGeom>
        </p:spPr>
      </p:pic>
      <p:pic>
        <p:nvPicPr>
          <p:cNvPr id="20" name="Resim 19"/>
          <p:cNvPicPr>
            <a:picLocks noChangeAspect="1"/>
          </p:cNvPicPr>
          <p:nvPr/>
        </p:nvPicPr>
        <p:blipFill rotWithShape="1">
          <a:blip r:embed="rId4">
            <a:extLst>
              <a:ext uri="{28A0092B-C50C-407E-A947-70E740481C1C}">
                <a14:useLocalDpi xmlns:a14="http://schemas.microsoft.com/office/drawing/2010/main" val="0"/>
              </a:ext>
            </a:extLst>
          </a:blip>
          <a:srcRect r="5265" b="1907"/>
          <a:stretch/>
        </p:blipFill>
        <p:spPr>
          <a:xfrm>
            <a:off x="7276835" y="295127"/>
            <a:ext cx="3105259" cy="4378817"/>
          </a:xfrm>
          <a:prstGeom prst="rect">
            <a:avLst/>
          </a:prstGeom>
        </p:spPr>
      </p:pic>
      <p:pic>
        <p:nvPicPr>
          <p:cNvPr id="21" name="Resim 20"/>
          <p:cNvPicPr>
            <a:picLocks noChangeAspect="1"/>
          </p:cNvPicPr>
          <p:nvPr/>
        </p:nvPicPr>
        <p:blipFill rotWithShape="1">
          <a:blip r:embed="rId5">
            <a:extLst>
              <a:ext uri="{28A0092B-C50C-407E-A947-70E740481C1C}">
                <a14:useLocalDpi xmlns:a14="http://schemas.microsoft.com/office/drawing/2010/main" val="0"/>
              </a:ext>
            </a:extLst>
          </a:blip>
          <a:srcRect t="7640" b="8401"/>
          <a:stretch/>
        </p:blipFill>
        <p:spPr>
          <a:xfrm>
            <a:off x="641099" y="521580"/>
            <a:ext cx="4672971" cy="2601361"/>
          </a:xfrm>
          <a:prstGeom prst="rect">
            <a:avLst/>
          </a:prstGeom>
        </p:spPr>
      </p:pic>
      <p:sp>
        <p:nvSpPr>
          <p:cNvPr id="22" name="Metin kutusu 21"/>
          <p:cNvSpPr txBox="1"/>
          <p:nvPr/>
        </p:nvSpPr>
        <p:spPr>
          <a:xfrm>
            <a:off x="1468192" y="2395470"/>
            <a:ext cx="321971" cy="369332"/>
          </a:xfrm>
          <a:prstGeom prst="rect">
            <a:avLst/>
          </a:prstGeom>
          <a:solidFill>
            <a:schemeClr val="bg1"/>
          </a:solidFill>
        </p:spPr>
        <p:txBody>
          <a:bodyPr wrap="square" rtlCol="0">
            <a:spAutoFit/>
          </a:bodyPr>
          <a:lstStyle/>
          <a:p>
            <a:r>
              <a:rPr lang="tr-TR" dirty="0" smtClean="0"/>
              <a:t>1</a:t>
            </a:r>
            <a:endParaRPr lang="en-US" dirty="0"/>
          </a:p>
        </p:txBody>
      </p:sp>
      <p:sp>
        <p:nvSpPr>
          <p:cNvPr id="23" name="Metin kutusu 22"/>
          <p:cNvSpPr txBox="1"/>
          <p:nvPr/>
        </p:nvSpPr>
        <p:spPr>
          <a:xfrm>
            <a:off x="2694249" y="5432738"/>
            <a:ext cx="363744" cy="369332"/>
          </a:xfrm>
          <a:prstGeom prst="rect">
            <a:avLst/>
          </a:prstGeom>
          <a:solidFill>
            <a:schemeClr val="bg1"/>
          </a:solidFill>
        </p:spPr>
        <p:txBody>
          <a:bodyPr wrap="square" rtlCol="0">
            <a:spAutoFit/>
          </a:bodyPr>
          <a:lstStyle/>
          <a:p>
            <a:r>
              <a:rPr lang="tr-TR" dirty="0" smtClean="0"/>
              <a:t>3</a:t>
            </a:r>
            <a:endParaRPr lang="en-US" dirty="0"/>
          </a:p>
        </p:txBody>
      </p:sp>
      <p:sp>
        <p:nvSpPr>
          <p:cNvPr id="24" name="Metin kutusu 23"/>
          <p:cNvSpPr txBox="1"/>
          <p:nvPr/>
        </p:nvSpPr>
        <p:spPr>
          <a:xfrm>
            <a:off x="5404274" y="6008132"/>
            <a:ext cx="291988" cy="369332"/>
          </a:xfrm>
          <a:prstGeom prst="rect">
            <a:avLst/>
          </a:prstGeom>
          <a:solidFill>
            <a:schemeClr val="bg1"/>
          </a:solidFill>
        </p:spPr>
        <p:txBody>
          <a:bodyPr wrap="square" rtlCol="0">
            <a:spAutoFit/>
          </a:bodyPr>
          <a:lstStyle/>
          <a:p>
            <a:r>
              <a:rPr lang="tr-TR" dirty="0" smtClean="0"/>
              <a:t>4</a:t>
            </a:r>
            <a:endParaRPr lang="en-US" dirty="0"/>
          </a:p>
        </p:txBody>
      </p:sp>
      <p:sp>
        <p:nvSpPr>
          <p:cNvPr id="25" name="Metin kutusu 24"/>
          <p:cNvSpPr txBox="1"/>
          <p:nvPr/>
        </p:nvSpPr>
        <p:spPr>
          <a:xfrm>
            <a:off x="9766473" y="3629600"/>
            <a:ext cx="291927" cy="369332"/>
          </a:xfrm>
          <a:prstGeom prst="rect">
            <a:avLst/>
          </a:prstGeom>
          <a:solidFill>
            <a:schemeClr val="bg1"/>
          </a:solidFill>
        </p:spPr>
        <p:txBody>
          <a:bodyPr wrap="square" rtlCol="0">
            <a:spAutoFit/>
          </a:bodyPr>
          <a:lstStyle/>
          <a:p>
            <a:r>
              <a:rPr lang="tr-TR" dirty="0" smtClean="0"/>
              <a:t>2</a:t>
            </a:r>
            <a:endParaRPr lang="en-US" dirty="0"/>
          </a:p>
        </p:txBody>
      </p:sp>
      <p:sp>
        <p:nvSpPr>
          <p:cNvPr id="26" name="Metin kutusu 25"/>
          <p:cNvSpPr txBox="1"/>
          <p:nvPr/>
        </p:nvSpPr>
        <p:spPr>
          <a:xfrm>
            <a:off x="8499423" y="5036695"/>
            <a:ext cx="2908092" cy="1200329"/>
          </a:xfrm>
          <a:prstGeom prst="rect">
            <a:avLst/>
          </a:prstGeom>
          <a:noFill/>
        </p:spPr>
        <p:txBody>
          <a:bodyPr wrap="square" rtlCol="0">
            <a:spAutoFit/>
          </a:bodyPr>
          <a:lstStyle/>
          <a:p>
            <a:pPr marL="342900" indent="-342900">
              <a:buAutoNum type="arabicPeriod"/>
            </a:pPr>
            <a:r>
              <a:rPr lang="tr-TR" dirty="0" smtClean="0"/>
              <a:t>Ondüle</a:t>
            </a:r>
          </a:p>
          <a:p>
            <a:pPr marL="342900" indent="-342900">
              <a:buAutoNum type="arabicPeriod"/>
            </a:pPr>
            <a:r>
              <a:rPr lang="tr-TR" dirty="0" err="1" smtClean="0"/>
              <a:t>Single</a:t>
            </a:r>
            <a:r>
              <a:rPr lang="tr-TR" dirty="0" smtClean="0"/>
              <a:t>/</a:t>
            </a:r>
            <a:r>
              <a:rPr lang="tr-TR" dirty="0" err="1" smtClean="0"/>
              <a:t>Double</a:t>
            </a:r>
            <a:endParaRPr lang="tr-TR" dirty="0" smtClean="0"/>
          </a:p>
          <a:p>
            <a:pPr marL="342900" indent="-342900">
              <a:buAutoNum type="arabicPeriod"/>
            </a:pPr>
            <a:r>
              <a:rPr lang="tr-TR" dirty="0" smtClean="0"/>
              <a:t>Askılı Elbise</a:t>
            </a:r>
          </a:p>
          <a:p>
            <a:pPr marL="342900" indent="-342900">
              <a:buAutoNum type="arabicPeriod"/>
            </a:pPr>
            <a:r>
              <a:rPr lang="tr-TR" dirty="0" err="1" smtClean="0"/>
              <a:t>Triplex</a:t>
            </a:r>
            <a:r>
              <a:rPr lang="tr-TR" dirty="0" smtClean="0"/>
              <a:t> Kutu</a:t>
            </a:r>
            <a:endParaRPr lang="en-US" dirty="0"/>
          </a:p>
        </p:txBody>
      </p:sp>
    </p:spTree>
    <p:extLst>
      <p:ext uri="{BB962C8B-B14F-4D97-AF65-F5344CB8AC3E}">
        <p14:creationId xmlns:p14="http://schemas.microsoft.com/office/powerpoint/2010/main" val="39938022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4677" y="3860152"/>
            <a:ext cx="4787886" cy="2164583"/>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922" y="3616151"/>
            <a:ext cx="3197236" cy="2408584"/>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726" y="172614"/>
            <a:ext cx="3931221" cy="2961520"/>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38" y="277983"/>
            <a:ext cx="4966661" cy="2172914"/>
          </a:xfrm>
          <a:prstGeom prst="rect">
            <a:avLst/>
          </a:prstGeom>
        </p:spPr>
      </p:pic>
      <p:sp>
        <p:nvSpPr>
          <p:cNvPr id="8" name="Metin kutusu 7"/>
          <p:cNvSpPr txBox="1"/>
          <p:nvPr/>
        </p:nvSpPr>
        <p:spPr>
          <a:xfrm>
            <a:off x="1134922" y="2479526"/>
            <a:ext cx="2639113" cy="369332"/>
          </a:xfrm>
          <a:prstGeom prst="rect">
            <a:avLst/>
          </a:prstGeom>
          <a:solidFill>
            <a:schemeClr val="bg1"/>
          </a:solidFill>
        </p:spPr>
        <p:txBody>
          <a:bodyPr wrap="square" rtlCol="0">
            <a:spAutoFit/>
          </a:bodyPr>
          <a:lstStyle/>
          <a:p>
            <a:r>
              <a:rPr lang="tr-TR" dirty="0"/>
              <a:t>5</a:t>
            </a:r>
            <a:r>
              <a:rPr lang="tr-TR" dirty="0" smtClean="0"/>
              <a:t>.Kalıplı Kilitli</a:t>
            </a:r>
            <a:endParaRPr lang="en-US" dirty="0"/>
          </a:p>
        </p:txBody>
      </p:sp>
      <p:sp>
        <p:nvSpPr>
          <p:cNvPr id="9" name="Metin kutusu 8"/>
          <p:cNvSpPr txBox="1"/>
          <p:nvPr/>
        </p:nvSpPr>
        <p:spPr>
          <a:xfrm>
            <a:off x="1307206" y="6190479"/>
            <a:ext cx="2875050" cy="369332"/>
          </a:xfrm>
          <a:prstGeom prst="rect">
            <a:avLst/>
          </a:prstGeom>
          <a:solidFill>
            <a:schemeClr val="bg1"/>
          </a:solidFill>
        </p:spPr>
        <p:txBody>
          <a:bodyPr wrap="square" rtlCol="0">
            <a:spAutoFit/>
          </a:bodyPr>
          <a:lstStyle/>
          <a:p>
            <a:r>
              <a:rPr lang="tr-TR" dirty="0"/>
              <a:t>7</a:t>
            </a:r>
            <a:r>
              <a:rPr lang="tr-TR" dirty="0" smtClean="0"/>
              <a:t>. Kesikli Düz ara bölmeli</a:t>
            </a:r>
            <a:endParaRPr lang="en-US" dirty="0"/>
          </a:p>
        </p:txBody>
      </p:sp>
      <p:sp>
        <p:nvSpPr>
          <p:cNvPr id="10" name="Metin kutusu 9"/>
          <p:cNvSpPr txBox="1"/>
          <p:nvPr/>
        </p:nvSpPr>
        <p:spPr>
          <a:xfrm>
            <a:off x="7742314" y="3134134"/>
            <a:ext cx="2171039" cy="369332"/>
          </a:xfrm>
          <a:prstGeom prst="rect">
            <a:avLst/>
          </a:prstGeom>
          <a:solidFill>
            <a:schemeClr val="bg1"/>
          </a:solidFill>
        </p:spPr>
        <p:txBody>
          <a:bodyPr wrap="square" rtlCol="0">
            <a:spAutoFit/>
          </a:bodyPr>
          <a:lstStyle/>
          <a:p>
            <a:r>
              <a:rPr lang="tr-TR" dirty="0"/>
              <a:t>6</a:t>
            </a:r>
            <a:r>
              <a:rPr lang="tr-TR" dirty="0" smtClean="0"/>
              <a:t>. Kalıplı Sarma</a:t>
            </a:r>
            <a:endParaRPr lang="en-US" dirty="0"/>
          </a:p>
        </p:txBody>
      </p:sp>
      <p:sp>
        <p:nvSpPr>
          <p:cNvPr id="11" name="Metin kutusu 10"/>
          <p:cNvSpPr txBox="1"/>
          <p:nvPr/>
        </p:nvSpPr>
        <p:spPr>
          <a:xfrm>
            <a:off x="7420343" y="6190479"/>
            <a:ext cx="2128391" cy="369332"/>
          </a:xfrm>
          <a:prstGeom prst="rect">
            <a:avLst/>
          </a:prstGeom>
          <a:solidFill>
            <a:schemeClr val="bg1"/>
          </a:solidFill>
        </p:spPr>
        <p:txBody>
          <a:bodyPr wrap="square" rtlCol="0">
            <a:spAutoFit/>
          </a:bodyPr>
          <a:lstStyle/>
          <a:p>
            <a:r>
              <a:rPr lang="tr-TR" dirty="0" smtClean="0"/>
              <a:t>8. Çevre Takviye</a:t>
            </a:r>
            <a:endParaRPr lang="en-US" dirty="0"/>
          </a:p>
        </p:txBody>
      </p:sp>
    </p:spTree>
    <p:extLst>
      <p:ext uri="{BB962C8B-B14F-4D97-AF65-F5344CB8AC3E}">
        <p14:creationId xmlns:p14="http://schemas.microsoft.com/office/powerpoint/2010/main" val="29614809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86645" y="2894656"/>
            <a:ext cx="3002885" cy="3106433"/>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798" y="3686770"/>
            <a:ext cx="3109055" cy="2580516"/>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532" y="0"/>
            <a:ext cx="2390411" cy="2819459"/>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334" y="312737"/>
            <a:ext cx="3324542" cy="2662283"/>
          </a:xfrm>
          <a:prstGeom prst="rect">
            <a:avLst/>
          </a:prstGeom>
        </p:spPr>
      </p:pic>
      <p:sp>
        <p:nvSpPr>
          <p:cNvPr id="8" name="Metin kutusu 7"/>
          <p:cNvSpPr txBox="1"/>
          <p:nvPr/>
        </p:nvSpPr>
        <p:spPr>
          <a:xfrm>
            <a:off x="1020048" y="2961563"/>
            <a:ext cx="2639113" cy="369332"/>
          </a:xfrm>
          <a:prstGeom prst="rect">
            <a:avLst/>
          </a:prstGeom>
          <a:solidFill>
            <a:schemeClr val="bg1"/>
          </a:solidFill>
        </p:spPr>
        <p:txBody>
          <a:bodyPr wrap="square" rtlCol="0">
            <a:spAutoFit/>
          </a:bodyPr>
          <a:lstStyle/>
          <a:p>
            <a:r>
              <a:rPr lang="tr-TR" dirty="0" smtClean="0"/>
              <a:t>9.Tam Kapaklı Kutu</a:t>
            </a:r>
            <a:endParaRPr lang="en-US" dirty="0"/>
          </a:p>
        </p:txBody>
      </p:sp>
      <p:sp>
        <p:nvSpPr>
          <p:cNvPr id="9" name="Metin kutusu 8"/>
          <p:cNvSpPr txBox="1"/>
          <p:nvPr/>
        </p:nvSpPr>
        <p:spPr>
          <a:xfrm>
            <a:off x="6347532" y="2894656"/>
            <a:ext cx="2639113" cy="646331"/>
          </a:xfrm>
          <a:prstGeom prst="rect">
            <a:avLst/>
          </a:prstGeom>
          <a:solidFill>
            <a:schemeClr val="bg1"/>
          </a:solidFill>
        </p:spPr>
        <p:txBody>
          <a:bodyPr wrap="square" rtlCol="0">
            <a:spAutoFit/>
          </a:bodyPr>
          <a:lstStyle/>
          <a:p>
            <a:r>
              <a:rPr lang="tr-TR" dirty="0" smtClean="0"/>
              <a:t>10.Kalıplı Kendinden Geçme Tabanlı</a:t>
            </a:r>
            <a:endParaRPr lang="en-US" dirty="0"/>
          </a:p>
        </p:txBody>
      </p:sp>
      <p:sp>
        <p:nvSpPr>
          <p:cNvPr id="10" name="Metin kutusu 9"/>
          <p:cNvSpPr txBox="1"/>
          <p:nvPr/>
        </p:nvSpPr>
        <p:spPr>
          <a:xfrm>
            <a:off x="2075079" y="6253466"/>
            <a:ext cx="2639113" cy="369332"/>
          </a:xfrm>
          <a:prstGeom prst="rect">
            <a:avLst/>
          </a:prstGeom>
          <a:solidFill>
            <a:schemeClr val="bg1"/>
          </a:solidFill>
        </p:spPr>
        <p:txBody>
          <a:bodyPr wrap="square" rtlCol="0">
            <a:spAutoFit/>
          </a:bodyPr>
          <a:lstStyle/>
          <a:p>
            <a:r>
              <a:rPr lang="tr-TR" dirty="0" smtClean="0"/>
              <a:t>11.Kalıplı Kilitli Tava</a:t>
            </a:r>
            <a:endParaRPr lang="en-US" dirty="0"/>
          </a:p>
        </p:txBody>
      </p:sp>
      <p:sp>
        <p:nvSpPr>
          <p:cNvPr id="11" name="Metin kutusu 10"/>
          <p:cNvSpPr txBox="1"/>
          <p:nvPr/>
        </p:nvSpPr>
        <p:spPr>
          <a:xfrm>
            <a:off x="8986645" y="6082620"/>
            <a:ext cx="2639113" cy="369332"/>
          </a:xfrm>
          <a:prstGeom prst="rect">
            <a:avLst/>
          </a:prstGeom>
          <a:solidFill>
            <a:schemeClr val="bg1"/>
          </a:solidFill>
        </p:spPr>
        <p:txBody>
          <a:bodyPr wrap="square" rtlCol="0">
            <a:spAutoFit/>
          </a:bodyPr>
          <a:lstStyle/>
          <a:p>
            <a:r>
              <a:rPr lang="tr-TR" dirty="0" smtClean="0"/>
              <a:t>12.Klasik A </a:t>
            </a:r>
            <a:r>
              <a:rPr lang="tr-TR" dirty="0" err="1" smtClean="0"/>
              <a:t>box</a:t>
            </a:r>
            <a:endParaRPr lang="en-US" dirty="0"/>
          </a:p>
        </p:txBody>
      </p:sp>
    </p:spTree>
    <p:extLst>
      <p:ext uri="{BB962C8B-B14F-4D97-AF65-F5344CB8AC3E}">
        <p14:creationId xmlns:p14="http://schemas.microsoft.com/office/powerpoint/2010/main" val="38122248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6566" y="1270000"/>
            <a:ext cx="4267200" cy="4286250"/>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19" y="1270000"/>
            <a:ext cx="4286250" cy="4286250"/>
          </a:xfrm>
          <a:prstGeom prst="rect">
            <a:avLst/>
          </a:prstGeom>
        </p:spPr>
      </p:pic>
      <p:sp>
        <p:nvSpPr>
          <p:cNvPr id="7" name="Metin kutusu 6"/>
          <p:cNvSpPr txBox="1"/>
          <p:nvPr/>
        </p:nvSpPr>
        <p:spPr>
          <a:xfrm>
            <a:off x="1751527" y="5769735"/>
            <a:ext cx="3623942" cy="369332"/>
          </a:xfrm>
          <a:prstGeom prst="rect">
            <a:avLst/>
          </a:prstGeom>
          <a:noFill/>
        </p:spPr>
        <p:txBody>
          <a:bodyPr wrap="square" rtlCol="0">
            <a:spAutoFit/>
          </a:bodyPr>
          <a:lstStyle/>
          <a:p>
            <a:r>
              <a:rPr lang="tr-TR" dirty="0" smtClean="0"/>
              <a:t>13. İç takım </a:t>
            </a:r>
            <a:r>
              <a:rPr lang="tr-TR" dirty="0" err="1" smtClean="0"/>
              <a:t>seperatörlü</a:t>
            </a:r>
            <a:r>
              <a:rPr lang="tr-TR" dirty="0" smtClean="0"/>
              <a:t> </a:t>
            </a:r>
            <a:endParaRPr lang="en-US" dirty="0"/>
          </a:p>
        </p:txBody>
      </p:sp>
      <p:sp>
        <p:nvSpPr>
          <p:cNvPr id="8" name="Metin kutusu 7"/>
          <p:cNvSpPr txBox="1"/>
          <p:nvPr/>
        </p:nvSpPr>
        <p:spPr>
          <a:xfrm>
            <a:off x="7738195" y="5847318"/>
            <a:ext cx="3623942" cy="369332"/>
          </a:xfrm>
          <a:prstGeom prst="rect">
            <a:avLst/>
          </a:prstGeom>
          <a:noFill/>
        </p:spPr>
        <p:txBody>
          <a:bodyPr wrap="square" rtlCol="0">
            <a:spAutoFit/>
          </a:bodyPr>
          <a:lstStyle/>
          <a:p>
            <a:r>
              <a:rPr lang="tr-TR" dirty="0" smtClean="0"/>
              <a:t>14. Kalıplı özel tasarım  </a:t>
            </a:r>
            <a:endParaRPr lang="en-US" dirty="0"/>
          </a:p>
        </p:txBody>
      </p:sp>
    </p:spTree>
    <p:extLst>
      <p:ext uri="{BB962C8B-B14F-4D97-AF65-F5344CB8AC3E}">
        <p14:creationId xmlns:p14="http://schemas.microsoft.com/office/powerpoint/2010/main" val="27458946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853032" cy="1320800"/>
          </a:xfrm>
        </p:spPr>
        <p:txBody>
          <a:bodyPr>
            <a:normAutofit fontScale="90000"/>
          </a:bodyPr>
          <a:lstStyle/>
          <a:p>
            <a:r>
              <a:rPr lang="tr-TR" b="1" dirty="0"/>
              <a:t>2.2.6.1. Oluklu Mukavva Kutu Sağlanmasında Belirlenmesi Gereken </a:t>
            </a:r>
            <a:r>
              <a:rPr lang="tr-TR" b="1" dirty="0" smtClean="0"/>
              <a:t>Temel</a:t>
            </a:r>
            <a:r>
              <a:rPr lang="tr-TR" dirty="0"/>
              <a:t> </a:t>
            </a:r>
            <a:r>
              <a:rPr lang="tr-TR" b="1" dirty="0" smtClean="0"/>
              <a:t>Ölçütler</a:t>
            </a:r>
            <a:r>
              <a:rPr lang="en-US" dirty="0"/>
              <a:t/>
            </a:r>
            <a:br>
              <a:rPr lang="en-US" dirty="0"/>
            </a:br>
            <a:endParaRPr lang="en-US" dirty="0"/>
          </a:p>
        </p:txBody>
      </p:sp>
      <p:sp>
        <p:nvSpPr>
          <p:cNvPr id="3" name="İçerik Yer Tutucusu 2"/>
          <p:cNvSpPr>
            <a:spLocks noGrp="1"/>
          </p:cNvSpPr>
          <p:nvPr>
            <p:ph idx="1"/>
          </p:nvPr>
        </p:nvSpPr>
        <p:spPr/>
        <p:txBody>
          <a:bodyPr>
            <a:normAutofit fontScale="92500" lnSpcReduction="20000"/>
          </a:bodyPr>
          <a:lstStyle/>
          <a:p>
            <a:r>
              <a:rPr lang="tr-TR" dirty="0"/>
              <a:t>Kutu  üreticisi  ile  kutu  gereksinimi  olan  iki  tarafın  yakın  iş  birliği  </a:t>
            </a:r>
            <a:r>
              <a:rPr lang="tr-TR" dirty="0" smtClean="0"/>
              <a:t>bir</a:t>
            </a:r>
            <a:r>
              <a:rPr lang="tr-TR" dirty="0"/>
              <a:t> </a:t>
            </a:r>
            <a:r>
              <a:rPr lang="tr-TR" dirty="0" smtClean="0"/>
              <a:t>zorunluluktur</a:t>
            </a:r>
            <a:r>
              <a:rPr lang="tr-TR" dirty="0"/>
              <a:t>.</a:t>
            </a:r>
            <a:endParaRPr lang="en-US" dirty="0"/>
          </a:p>
          <a:p>
            <a:r>
              <a:rPr lang="tr-TR" dirty="0" smtClean="0"/>
              <a:t>Ambalajlanacak   </a:t>
            </a:r>
            <a:r>
              <a:rPr lang="tr-TR" dirty="0"/>
              <a:t>ürünün   biçimi,   boyutu,   birim   kutu   ağırlığı   ile   </a:t>
            </a:r>
            <a:r>
              <a:rPr lang="tr-TR" dirty="0" smtClean="0"/>
              <a:t>ürünün</a:t>
            </a:r>
            <a:r>
              <a:rPr lang="tr-TR" dirty="0"/>
              <a:t> </a:t>
            </a:r>
            <a:r>
              <a:rPr lang="tr-TR" dirty="0" smtClean="0"/>
              <a:t>kendisinin </a:t>
            </a:r>
            <a:r>
              <a:rPr lang="tr-TR" dirty="0"/>
              <a:t>spesifik gereksinimleri belirlenmelidir.</a:t>
            </a:r>
            <a:endParaRPr lang="en-US" dirty="0"/>
          </a:p>
          <a:p>
            <a:r>
              <a:rPr lang="tr-TR" dirty="0" smtClean="0"/>
              <a:t>Oluklu </a:t>
            </a:r>
            <a:r>
              <a:rPr lang="tr-TR" dirty="0"/>
              <a:t>mukavva üretimiyle ilgili temel bilgiler ve bu alanla ilgili gelişmeler hakkında mutlaka bilgi sahibi olunmalıdır.</a:t>
            </a:r>
            <a:endParaRPr lang="en-US" dirty="0"/>
          </a:p>
          <a:p>
            <a:r>
              <a:rPr lang="tr-TR" dirty="0" smtClean="0"/>
              <a:t>Oluklu </a:t>
            </a:r>
            <a:r>
              <a:rPr lang="tr-TR" dirty="0"/>
              <a:t>mukavva kutu siparişi veren firma üretimde kullandığı makineler, </a:t>
            </a:r>
            <a:r>
              <a:rPr lang="tr-TR" dirty="0" smtClean="0"/>
              <a:t>ham</a:t>
            </a:r>
            <a:r>
              <a:rPr lang="tr-TR" dirty="0"/>
              <a:t> </a:t>
            </a:r>
            <a:r>
              <a:rPr lang="tr-TR" dirty="0" smtClean="0"/>
              <a:t>madde</a:t>
            </a:r>
            <a:r>
              <a:rPr lang="tr-TR" dirty="0"/>
              <a:t>, üretim planları, kapasitesi gibi bilgilere sahip olunmalıdır. </a:t>
            </a:r>
            <a:r>
              <a:rPr lang="tr-TR" dirty="0" smtClean="0"/>
              <a:t>Mümkün</a:t>
            </a:r>
            <a:r>
              <a:rPr lang="tr-TR" dirty="0"/>
              <a:t> </a:t>
            </a:r>
            <a:r>
              <a:rPr lang="tr-TR" dirty="0" smtClean="0"/>
              <a:t>olan </a:t>
            </a:r>
            <a:r>
              <a:rPr lang="tr-TR" dirty="0"/>
              <a:t>en iyi ham maddenin kullanıldığından emin olunmalıdır.</a:t>
            </a:r>
            <a:endParaRPr lang="en-US" dirty="0"/>
          </a:p>
          <a:p>
            <a:r>
              <a:rPr lang="tr-TR" dirty="0" smtClean="0"/>
              <a:t>Oluklu </a:t>
            </a:r>
            <a:r>
              <a:rPr lang="tr-TR" dirty="0"/>
              <a:t>mukavvanın tipi, oluk şekli ve baz ağırlığı bilinmelidir.</a:t>
            </a:r>
            <a:endParaRPr lang="en-US" dirty="0"/>
          </a:p>
          <a:p>
            <a:r>
              <a:rPr lang="tr-TR" dirty="0" smtClean="0"/>
              <a:t>Üretilecek </a:t>
            </a:r>
            <a:r>
              <a:rPr lang="tr-TR" dirty="0"/>
              <a:t>oluklu mukavva kutunun uluslararası standartlara göre tanımlanmış şekli, ilgili ölçüler ve bunların teknik bir şekille belirlenmesi çok önemlidir.</a:t>
            </a:r>
            <a:endParaRPr lang="en-US" dirty="0"/>
          </a:p>
          <a:p>
            <a:r>
              <a:rPr lang="tr-TR" dirty="0" smtClean="0"/>
              <a:t>Kutunun </a:t>
            </a:r>
            <a:r>
              <a:rPr lang="tr-TR" dirty="0"/>
              <a:t>boyutu belirlenirken oluklu kutu üreticisinin oluklu levha boyutları bilinmeli ve kullanılacak levhadan en ekonomik olarak yararlanılmalıdır.</a:t>
            </a:r>
            <a:endParaRPr lang="en-US" dirty="0"/>
          </a:p>
          <a:p>
            <a:endParaRPr lang="en-US" dirty="0"/>
          </a:p>
        </p:txBody>
      </p:sp>
    </p:spTree>
    <p:extLst>
      <p:ext uri="{BB962C8B-B14F-4D97-AF65-F5344CB8AC3E}">
        <p14:creationId xmlns:p14="http://schemas.microsoft.com/office/powerpoint/2010/main" val="41098263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609600"/>
            <a:ext cx="8775759" cy="1320800"/>
          </a:xfrm>
        </p:spPr>
        <p:txBody>
          <a:bodyPr>
            <a:normAutofit fontScale="90000"/>
          </a:bodyPr>
          <a:lstStyle/>
          <a:p>
            <a:r>
              <a:rPr lang="tr-TR" b="1" dirty="0"/>
              <a:t>2.2.6.1. Oluklu Mukavva Kutu Sağlanmasında Belirlenmesi Gereken Temel</a:t>
            </a:r>
            <a:r>
              <a:rPr lang="tr-TR" dirty="0"/>
              <a:t> </a:t>
            </a:r>
            <a:r>
              <a:rPr lang="tr-TR" b="1" dirty="0"/>
              <a:t>Ölçütler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Kutunun sağlamlığını etkileyecek teknik ayrıntılar bilinmelidir.</a:t>
            </a:r>
            <a:endParaRPr lang="en-US" dirty="0"/>
          </a:p>
          <a:p>
            <a:r>
              <a:rPr lang="tr-TR" dirty="0"/>
              <a:t>Farklı boyutlarda oluklu mukavva siparişinden kaçınılmalıdır.</a:t>
            </a:r>
            <a:endParaRPr lang="en-US" dirty="0"/>
          </a:p>
          <a:p>
            <a:r>
              <a:rPr lang="tr-TR" dirty="0"/>
              <a:t>Oluklu mukavvanın boyutları palet boyutlarına mutlaka uyarlanmalıdır.</a:t>
            </a:r>
            <a:endParaRPr lang="en-US" dirty="0"/>
          </a:p>
          <a:p>
            <a:r>
              <a:rPr lang="tr-TR" dirty="0"/>
              <a:t>Kutunun üzerine uygulanacak baskıyla ilgili yönergeler çok önemlidir.</a:t>
            </a:r>
            <a:endParaRPr lang="en-US" dirty="0"/>
          </a:p>
          <a:p>
            <a:r>
              <a:rPr lang="tr-TR" dirty="0"/>
              <a:t>Sipariş miktarı çok önemlidir.</a:t>
            </a:r>
            <a:endParaRPr lang="en-US" dirty="0"/>
          </a:p>
          <a:p>
            <a:r>
              <a:rPr lang="tr-TR" dirty="0"/>
              <a:t>Oluklu  mukavva  kutular  </a:t>
            </a:r>
            <a:r>
              <a:rPr lang="tr-TR" dirty="0" err="1"/>
              <a:t>paletlenmiş</a:t>
            </a:r>
            <a:r>
              <a:rPr lang="tr-TR" dirty="0"/>
              <a:t>  olarak  kullanılacağı  yere  gelmelidir. Kutuların herhangi bir şekilde ambalajlama hatası yüzünden kesilmemiş ya da zedelenmemiş olması çok önemlidir.</a:t>
            </a:r>
            <a:endParaRPr lang="en-US" dirty="0"/>
          </a:p>
          <a:p>
            <a:r>
              <a:rPr lang="tr-TR" dirty="0"/>
              <a:t>Kullanılmak üzere oluklu mukavvaların depolanmasında depolama koşullarına özen  gösterilmelidir.  Doğrudan  zemine  konulmamalı,  kutuların  konulduğu yerde bir ızgara ya da palet olmalı ve depo % 50 bağıl neme sahip olmalıdır.</a:t>
            </a:r>
            <a:endParaRPr lang="en-US" dirty="0"/>
          </a:p>
          <a:p>
            <a:endParaRPr lang="en-US" dirty="0"/>
          </a:p>
        </p:txBody>
      </p:sp>
    </p:spTree>
    <p:extLst>
      <p:ext uri="{BB962C8B-B14F-4D97-AF65-F5344CB8AC3E}">
        <p14:creationId xmlns:p14="http://schemas.microsoft.com/office/powerpoint/2010/main" val="6596481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2.2.7. Kâğıt Esaslı Variller</a:t>
            </a:r>
            <a:r>
              <a:rPr lang="en-US" dirty="0"/>
              <a:t/>
            </a:r>
            <a:br>
              <a:rPr lang="en-US" dirty="0"/>
            </a:br>
            <a:endParaRPr lang="en-US" dirty="0"/>
          </a:p>
        </p:txBody>
      </p:sp>
      <p:sp>
        <p:nvSpPr>
          <p:cNvPr id="3" name="İçerik Yer Tutucusu 2"/>
          <p:cNvSpPr>
            <a:spLocks noGrp="1"/>
          </p:cNvSpPr>
          <p:nvPr>
            <p:ph idx="1"/>
          </p:nvPr>
        </p:nvSpPr>
        <p:spPr>
          <a:xfrm>
            <a:off x="677334" y="2160589"/>
            <a:ext cx="6856807" cy="3880773"/>
          </a:xfrm>
        </p:spPr>
        <p:txBody>
          <a:bodyPr/>
          <a:lstStyle/>
          <a:p>
            <a:r>
              <a:rPr lang="tr-TR" dirty="0"/>
              <a:t>Kâğıt esaslı variller, genellikle kâğıt ve mukavva bazlı malzemelerden üretilir. Bu ambalajlar   iade   edilmeyen   tip   taşıma   ambalajlarıdır.   Bu   tip   varillerin   kapakları ambalajlanacak ürüne, dolum, taşıma ve depolama koşullarına göre mukavva, sac ya da plastik malzemeden üretilir.</a:t>
            </a:r>
            <a:endParaRPr lang="en-US" dirty="0"/>
          </a:p>
          <a:p>
            <a:endParaRPr lang="en-US" dirty="0"/>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084" y="2058142"/>
            <a:ext cx="2546348" cy="4085665"/>
          </a:xfrm>
          <a:prstGeom prst="rect">
            <a:avLst/>
          </a:prstGeom>
        </p:spPr>
      </p:pic>
    </p:spTree>
    <p:extLst>
      <p:ext uri="{BB962C8B-B14F-4D97-AF65-F5344CB8AC3E}">
        <p14:creationId xmlns:p14="http://schemas.microsoft.com/office/powerpoint/2010/main" val="39852639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2.2.8. Kartlı Ambalajlar</a:t>
            </a:r>
            <a:r>
              <a:rPr lang="en-US" dirty="0"/>
              <a:t/>
            </a:r>
            <a:br>
              <a:rPr lang="en-US" dirty="0"/>
            </a:br>
            <a:endParaRPr lang="en-US" dirty="0"/>
          </a:p>
        </p:txBody>
      </p:sp>
      <p:sp>
        <p:nvSpPr>
          <p:cNvPr id="5" name="İçerik Yer Tutucusu 4"/>
          <p:cNvSpPr>
            <a:spLocks noGrp="1"/>
          </p:cNvSpPr>
          <p:nvPr>
            <p:ph idx="1"/>
          </p:nvPr>
        </p:nvSpPr>
        <p:spPr>
          <a:xfrm>
            <a:off x="677334" y="1374977"/>
            <a:ext cx="5285584" cy="4575062"/>
          </a:xfrm>
        </p:spPr>
        <p:txBody>
          <a:bodyPr>
            <a:normAutofit fontScale="92500" lnSpcReduction="20000"/>
          </a:bodyPr>
          <a:lstStyle/>
          <a:p>
            <a:r>
              <a:rPr lang="tr-TR" dirty="0"/>
              <a:t>Düz bir parça kartonla paketlenecek ürünü desteklemek ve örtmek için </a:t>
            </a:r>
            <a:r>
              <a:rPr lang="tr-TR" dirty="0" smtClean="0"/>
              <a:t>şekillendirilmiş</a:t>
            </a:r>
            <a:r>
              <a:rPr lang="tr-TR" dirty="0"/>
              <a:t> </a:t>
            </a:r>
            <a:r>
              <a:rPr lang="tr-TR" dirty="0" smtClean="0"/>
              <a:t>bir </a:t>
            </a:r>
            <a:r>
              <a:rPr lang="tr-TR" dirty="0"/>
              <a:t>plastik filmden yararlanılarak oluşturulmuş ambalajlara kartlı ambalaj denir</a:t>
            </a:r>
            <a:r>
              <a:rPr lang="tr-TR" dirty="0" smtClean="0"/>
              <a:t>.</a:t>
            </a:r>
          </a:p>
          <a:p>
            <a:r>
              <a:rPr lang="tr-TR" dirty="0"/>
              <a:t>Kartlı ambalajların </a:t>
            </a:r>
            <a:r>
              <a:rPr lang="tr-TR" dirty="0" smtClean="0"/>
              <a:t>iki </a:t>
            </a:r>
            <a:r>
              <a:rPr lang="tr-TR" dirty="0"/>
              <a:t>ana </a:t>
            </a:r>
            <a:r>
              <a:rPr lang="tr-TR" dirty="0" smtClean="0"/>
              <a:t>tipi mevcuttur:</a:t>
            </a:r>
            <a:endParaRPr lang="tr-TR" dirty="0"/>
          </a:p>
          <a:p>
            <a:pPr marL="0" indent="0">
              <a:buNone/>
            </a:pPr>
            <a:r>
              <a:rPr lang="tr-TR" dirty="0" smtClean="0"/>
              <a:t>	1. </a:t>
            </a:r>
            <a:r>
              <a:rPr lang="tr-TR" dirty="0" err="1" smtClean="0"/>
              <a:t>Blister</a:t>
            </a:r>
            <a:r>
              <a:rPr lang="tr-TR" dirty="0" smtClean="0"/>
              <a:t> </a:t>
            </a:r>
            <a:r>
              <a:rPr lang="tr-TR" dirty="0"/>
              <a:t>ambalaj</a:t>
            </a:r>
            <a:endParaRPr lang="en-US" dirty="0"/>
          </a:p>
          <a:p>
            <a:pPr marL="0" indent="0">
              <a:buNone/>
            </a:pPr>
            <a:r>
              <a:rPr lang="tr-TR" dirty="0" smtClean="0"/>
              <a:t>	2. Skin </a:t>
            </a:r>
            <a:r>
              <a:rPr lang="tr-TR" dirty="0"/>
              <a:t>(zar) </a:t>
            </a:r>
            <a:r>
              <a:rPr lang="tr-TR" dirty="0" smtClean="0"/>
              <a:t>ambalaj</a:t>
            </a:r>
            <a:endParaRPr lang="en-US" dirty="0"/>
          </a:p>
          <a:p>
            <a:r>
              <a:rPr lang="tr-TR" dirty="0"/>
              <a:t>Skin ve </a:t>
            </a:r>
            <a:r>
              <a:rPr lang="tr-TR" dirty="0" err="1"/>
              <a:t>blister</a:t>
            </a:r>
            <a:r>
              <a:rPr lang="tr-TR" dirty="0"/>
              <a:t> ambalajlar genellikle el aletleri, küçük oyuncaklar, pil, dolmakalem ambalajı için kullanılır. Ancak skin ambalajda gıdalar da paketlenir. Kartlı ambalajlama sistemlerinin avantajı, küçük parçalara kolay satış olanağı sunmasıdır. Kartlı ambalajlarda içine konan ürünler kaybolmaz ve arkasındaki kart, hem ürün hakkında gerekli bilgileri verir hem de ürünün satış cazibesini artırır. </a:t>
            </a:r>
            <a:r>
              <a:rPr lang="tr-TR" dirty="0" err="1"/>
              <a:t>Blister</a:t>
            </a:r>
            <a:r>
              <a:rPr lang="tr-TR" dirty="0"/>
              <a:t> ambalaj ise kapsül, tablet gibi ilaçların ambalajlanmasında kullanılır.</a:t>
            </a:r>
            <a:endParaRPr lang="en-US" dirty="0"/>
          </a:p>
          <a:p>
            <a:endParaRPr lang="en-US" dirty="0"/>
          </a:p>
          <a:p>
            <a:endParaRPr lang="en-US"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5563" y="3768532"/>
            <a:ext cx="4102995" cy="2857500"/>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5563" y="824820"/>
            <a:ext cx="4102995" cy="2728492"/>
          </a:xfrm>
          <a:prstGeom prst="rect">
            <a:avLst/>
          </a:prstGeom>
        </p:spPr>
      </p:pic>
      <p:sp>
        <p:nvSpPr>
          <p:cNvPr id="12" name="Dikdörtgen 11"/>
          <p:cNvSpPr/>
          <p:nvPr/>
        </p:nvSpPr>
        <p:spPr>
          <a:xfrm>
            <a:off x="6895563" y="3183980"/>
            <a:ext cx="1124026" cy="369332"/>
          </a:xfrm>
          <a:prstGeom prst="rect">
            <a:avLst/>
          </a:prstGeom>
        </p:spPr>
        <p:txBody>
          <a:bodyPr wrap="none">
            <a:spAutoFit/>
          </a:bodyPr>
          <a:lstStyle/>
          <a:p>
            <a:r>
              <a:rPr lang="tr-TR" dirty="0"/>
              <a:t>1. </a:t>
            </a:r>
            <a:r>
              <a:rPr lang="tr-TR" dirty="0" err="1" smtClean="0"/>
              <a:t>Blister</a:t>
            </a:r>
            <a:endParaRPr lang="en-US" dirty="0"/>
          </a:p>
        </p:txBody>
      </p:sp>
      <p:sp>
        <p:nvSpPr>
          <p:cNvPr id="13" name="Dikdörtgen 12"/>
          <p:cNvSpPr/>
          <p:nvPr/>
        </p:nvSpPr>
        <p:spPr>
          <a:xfrm>
            <a:off x="6895563" y="6212402"/>
            <a:ext cx="1439818" cy="369332"/>
          </a:xfrm>
          <a:prstGeom prst="rect">
            <a:avLst/>
          </a:prstGeom>
        </p:spPr>
        <p:txBody>
          <a:bodyPr wrap="none">
            <a:spAutoFit/>
          </a:bodyPr>
          <a:lstStyle/>
          <a:p>
            <a:r>
              <a:rPr lang="tr-TR" dirty="0"/>
              <a:t>2. Skin (</a:t>
            </a:r>
            <a:r>
              <a:rPr lang="tr-TR" dirty="0" smtClean="0"/>
              <a:t>zar</a:t>
            </a:r>
            <a:r>
              <a:rPr lang="tr-TR" dirty="0"/>
              <a:t>)</a:t>
            </a:r>
            <a:endParaRPr lang="en-US" dirty="0"/>
          </a:p>
        </p:txBody>
      </p:sp>
    </p:spTree>
    <p:extLst>
      <p:ext uri="{BB962C8B-B14F-4D97-AF65-F5344CB8AC3E}">
        <p14:creationId xmlns:p14="http://schemas.microsoft.com/office/powerpoint/2010/main" val="21648335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1269" y="545206"/>
            <a:ext cx="9728797" cy="1320800"/>
          </a:xfrm>
        </p:spPr>
        <p:txBody>
          <a:bodyPr>
            <a:normAutofit fontScale="90000"/>
          </a:bodyPr>
          <a:lstStyle/>
          <a:p>
            <a:r>
              <a:rPr lang="tr-TR" b="1" dirty="0"/>
              <a:t>3. CAM, PLASTİK VE METAL </a:t>
            </a:r>
            <a:r>
              <a:rPr lang="tr-TR" b="1" dirty="0" smtClean="0"/>
              <a:t>KÖKENLİ</a:t>
            </a:r>
            <a:r>
              <a:rPr lang="tr-TR" dirty="0"/>
              <a:t> </a:t>
            </a:r>
            <a:r>
              <a:rPr lang="tr-TR" b="1" dirty="0" smtClean="0"/>
              <a:t>AMBALAJLAR</a:t>
            </a:r>
            <a:r>
              <a:rPr lang="en-US" dirty="0"/>
              <a:t/>
            </a:r>
            <a:br>
              <a:rPr lang="en-US" dirty="0"/>
            </a:br>
            <a:r>
              <a:rPr lang="tr-TR" sz="2700" dirty="0" smtClean="0"/>
              <a:t>- </a:t>
            </a:r>
            <a:r>
              <a:rPr lang="tr-TR" sz="2700" b="1" dirty="0" smtClean="0"/>
              <a:t>3.1</a:t>
            </a:r>
            <a:r>
              <a:rPr lang="tr-TR" sz="2700" b="1" dirty="0"/>
              <a:t>. Cam Ambalajlar</a:t>
            </a:r>
            <a:r>
              <a:rPr lang="en-US" dirty="0"/>
              <a:t/>
            </a:r>
            <a:br>
              <a:rPr lang="en-US" dirty="0"/>
            </a:br>
            <a:endParaRPr lang="en-US" dirty="0"/>
          </a:p>
        </p:txBody>
      </p:sp>
      <p:sp>
        <p:nvSpPr>
          <p:cNvPr id="3" name="İçerik Yer Tutucusu 2"/>
          <p:cNvSpPr>
            <a:spLocks noGrp="1"/>
          </p:cNvSpPr>
          <p:nvPr>
            <p:ph idx="1"/>
          </p:nvPr>
        </p:nvSpPr>
        <p:spPr>
          <a:xfrm>
            <a:off x="381120" y="1581039"/>
            <a:ext cx="7397719" cy="4832640"/>
          </a:xfrm>
        </p:spPr>
        <p:txBody>
          <a:bodyPr>
            <a:normAutofit/>
          </a:bodyPr>
          <a:lstStyle/>
          <a:p>
            <a:r>
              <a:rPr lang="tr-TR" dirty="0"/>
              <a:t>Cam ambalaj bilinen en eski ambalaj maddelerinden biridir. Camın ham  maddesi silisli kumdur. Cam silis kumunun çeşitli katkı maddeleri ile birlikte yüksek sıcaklıklarda eritilerek şekillendirilmesinden meydana gelir. Cam ambalajlar içine konulan ürünün görülebilmesi nedeni ile tercih edilen bir ambalaj çeşididir</a:t>
            </a:r>
            <a:r>
              <a:rPr lang="tr-TR" dirty="0" smtClean="0"/>
              <a:t>.</a:t>
            </a:r>
            <a:endParaRPr lang="en-US" dirty="0"/>
          </a:p>
          <a:p>
            <a:r>
              <a:rPr lang="tr-TR" dirty="0"/>
              <a:t>Özellikle sıvı ve yarı sıvı mamullerin ambalajlamasında kullanılmaktadır. Kozmetik sanayi, kimya ve ecza sanayinde kullanılmaktadır. Doldurma ve taşıma esnasında fazla kayıp vermesi ve ağırlığı nedeniyle taşıma masraflarının yüksek oluşu cam ambalajının dezavantajları olarak göze çarpmaktadır. Avantajı ise parlak ve iç açıcı olmasıdır. Ayrıca hafif camların piyasaya çıkması alışveriş yapanları cezbetmiştir. Örneğin önceden 1 litrelik şişe 1240 g iken bugün 354 g ağırlığındadır. Cam şişe güven vericidir. Çok önemli bir özelliği de ürünün tat ve lezzetini etkilememesidir.</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6570" y="2007674"/>
            <a:ext cx="3740901" cy="296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8829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Cam ambalajların olumlu özellikleri:</a:t>
            </a:r>
            <a:r>
              <a:rPr lang="en-US" dirty="0"/>
              <a:t/>
            </a:r>
            <a:br>
              <a:rPr lang="en-US" dirty="0"/>
            </a:br>
            <a:endParaRPr lang="en-US" dirty="0"/>
          </a:p>
        </p:txBody>
      </p:sp>
      <p:sp>
        <p:nvSpPr>
          <p:cNvPr id="3" name="İçerik Yer Tutucusu 2"/>
          <p:cNvSpPr>
            <a:spLocks noGrp="1"/>
          </p:cNvSpPr>
          <p:nvPr>
            <p:ph idx="1"/>
          </p:nvPr>
        </p:nvSpPr>
        <p:spPr/>
        <p:txBody>
          <a:bodyPr>
            <a:normAutofit/>
          </a:bodyPr>
          <a:lstStyle/>
          <a:p>
            <a:r>
              <a:rPr lang="tr-TR" dirty="0"/>
              <a:t>Sert, sağlam ve kimyasal açıdan </a:t>
            </a:r>
            <a:r>
              <a:rPr lang="tr-TR" dirty="0" err="1"/>
              <a:t>inert</a:t>
            </a:r>
            <a:r>
              <a:rPr lang="tr-TR" dirty="0"/>
              <a:t> bir malzemedir. İçine konulan gıda </a:t>
            </a:r>
            <a:r>
              <a:rPr lang="tr-TR" dirty="0" smtClean="0"/>
              <a:t>ve</a:t>
            </a:r>
            <a:r>
              <a:rPr lang="tr-TR" dirty="0"/>
              <a:t> </a:t>
            </a:r>
            <a:r>
              <a:rPr lang="tr-TR" dirty="0" smtClean="0"/>
              <a:t>içecek </a:t>
            </a:r>
            <a:r>
              <a:rPr lang="tr-TR" dirty="0"/>
              <a:t>ile hiçbir etkileşim olmaz, zamanla aşınmaz ve bozulmaz.</a:t>
            </a:r>
            <a:endParaRPr lang="en-US" dirty="0"/>
          </a:p>
          <a:p>
            <a:r>
              <a:rPr lang="tr-TR" dirty="0" smtClean="0"/>
              <a:t>Renkli </a:t>
            </a:r>
            <a:r>
              <a:rPr lang="tr-TR" dirty="0"/>
              <a:t>olduklarında ürünü belirli düzeyde ışık etkisinden korur.</a:t>
            </a:r>
            <a:endParaRPr lang="en-US" dirty="0"/>
          </a:p>
          <a:p>
            <a:r>
              <a:rPr lang="tr-TR" dirty="0" smtClean="0"/>
              <a:t>Gaz</a:t>
            </a:r>
            <a:r>
              <a:rPr lang="tr-TR" dirty="0"/>
              <a:t>, su buharı, koku ve sıvı geçirgenliği yoktur.</a:t>
            </a:r>
            <a:endParaRPr lang="en-US" dirty="0"/>
          </a:p>
          <a:p>
            <a:r>
              <a:rPr lang="tr-TR" dirty="0" smtClean="0"/>
              <a:t>İçine </a:t>
            </a:r>
            <a:r>
              <a:rPr lang="tr-TR" dirty="0"/>
              <a:t>konulan ürün görülebilir. Böylece tüketici satın aldığı mal hakkında bilgi sahibi  olur.  Ayrıca  üretici,  iyi  bir  sınıflandırma,  doldurma  gibi  </a:t>
            </a:r>
            <a:r>
              <a:rPr lang="tr-TR" dirty="0" smtClean="0"/>
              <a:t>önlemlerle</a:t>
            </a:r>
            <a:r>
              <a:rPr lang="tr-TR" dirty="0"/>
              <a:t> </a:t>
            </a:r>
            <a:r>
              <a:rPr lang="tr-TR" dirty="0" smtClean="0"/>
              <a:t>malını </a:t>
            </a:r>
            <a:r>
              <a:rPr lang="tr-TR" dirty="0"/>
              <a:t>daha kolay satabilme olanağına kavuşabilir.</a:t>
            </a:r>
            <a:endParaRPr lang="en-US" dirty="0"/>
          </a:p>
          <a:p>
            <a:r>
              <a:rPr lang="tr-TR" dirty="0" smtClean="0"/>
              <a:t>Isıl </a:t>
            </a:r>
            <a:r>
              <a:rPr lang="tr-TR" dirty="0"/>
              <a:t>dayanımı yüksektir. Sterilize edilebilir.</a:t>
            </a:r>
            <a:endParaRPr lang="en-US" dirty="0"/>
          </a:p>
          <a:p>
            <a:r>
              <a:rPr lang="tr-TR" dirty="0" smtClean="0"/>
              <a:t>Biçim </a:t>
            </a:r>
            <a:r>
              <a:rPr lang="tr-TR" dirty="0"/>
              <a:t>değiştiremez.</a:t>
            </a:r>
            <a:endParaRPr lang="en-US" dirty="0"/>
          </a:p>
          <a:p>
            <a:endParaRPr lang="en-US" dirty="0"/>
          </a:p>
        </p:txBody>
      </p:sp>
    </p:spTree>
    <p:extLst>
      <p:ext uri="{BB962C8B-B14F-4D97-AF65-F5344CB8AC3E}">
        <p14:creationId xmlns:p14="http://schemas.microsoft.com/office/powerpoint/2010/main" val="724315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1.2. Ambalajın Tarihçesi</a:t>
            </a:r>
            <a:endParaRPr lang="en-US" dirty="0"/>
          </a:p>
        </p:txBody>
      </p:sp>
      <p:sp>
        <p:nvSpPr>
          <p:cNvPr id="3" name="İçerik Yer Tutucusu 2"/>
          <p:cNvSpPr>
            <a:spLocks noGrp="1"/>
          </p:cNvSpPr>
          <p:nvPr>
            <p:ph idx="1"/>
          </p:nvPr>
        </p:nvSpPr>
        <p:spPr>
          <a:xfrm>
            <a:off x="677334" y="2160589"/>
            <a:ext cx="4538610" cy="2411411"/>
          </a:xfrm>
        </p:spPr>
        <p:txBody>
          <a:bodyPr>
            <a:normAutofit lnSpcReduction="10000"/>
          </a:bodyPr>
          <a:lstStyle/>
          <a:p>
            <a:pPr algn="ctr"/>
            <a:r>
              <a:rPr lang="tr-TR" dirty="0"/>
              <a:t>Plastikler, genel olarak II. Dünya Savaşı’ndan sonra ambalaj uygulamalarında kullanılmıştır. Polietilen, savaş yıllarında çok miktarda üretilmiş ve savaştan hemen sonra piyasada kolayca bulunan bir malzeme hâline gelmiş ve ekmek ambalajlarında kullanılan yağlı kâğıdın da yerini almıştır.</a:t>
            </a:r>
            <a:endParaRPr lang="en-US" dirty="0"/>
          </a:p>
          <a:p>
            <a:endParaRPr lang="en-US"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4327" y="1569792"/>
            <a:ext cx="5651440" cy="4238580"/>
          </a:xfrm>
          <a:prstGeom prst="rect">
            <a:avLst/>
          </a:prstGeom>
        </p:spPr>
      </p:pic>
    </p:spTree>
    <p:extLst>
      <p:ext uri="{BB962C8B-B14F-4D97-AF65-F5344CB8AC3E}">
        <p14:creationId xmlns:p14="http://schemas.microsoft.com/office/powerpoint/2010/main" val="429402550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Cam ambalajların olumlu özellikleri:</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İç basınç ve düşey yüklere dayanıklıdır.</a:t>
            </a:r>
            <a:endParaRPr lang="en-US" dirty="0"/>
          </a:p>
          <a:p>
            <a:r>
              <a:rPr lang="tr-TR" dirty="0"/>
              <a:t>Teneke kutulara göre daha kolay açılabilir.</a:t>
            </a:r>
            <a:endParaRPr lang="en-US" dirty="0"/>
          </a:p>
          <a:p>
            <a:r>
              <a:rPr lang="tr-TR" dirty="0"/>
              <a:t>İçindeki ürün tüketildikten sonra başka amaçlarla da kullanılabilir.</a:t>
            </a:r>
            <a:endParaRPr lang="en-US" dirty="0"/>
          </a:p>
          <a:p>
            <a:r>
              <a:rPr lang="tr-TR" dirty="0"/>
              <a:t>Çeşitli biçim, büyüklük ve renkte yapılabilir.</a:t>
            </a:r>
            <a:endParaRPr lang="en-US" dirty="0"/>
          </a:p>
          <a:p>
            <a:r>
              <a:rPr lang="tr-TR" dirty="0"/>
              <a:t>Vakum dolum ve kapama yöntemine uygundur.</a:t>
            </a:r>
            <a:endParaRPr lang="en-US" dirty="0"/>
          </a:p>
          <a:p>
            <a:r>
              <a:rPr lang="tr-TR" dirty="0"/>
              <a:t>Makinelerde yüksek dolum kapasitesine ulaşılabilir.</a:t>
            </a:r>
            <a:endParaRPr lang="en-US" dirty="0"/>
          </a:p>
          <a:p>
            <a:endParaRPr lang="en-US" dirty="0"/>
          </a:p>
        </p:txBody>
      </p:sp>
    </p:spTree>
    <p:extLst>
      <p:ext uri="{BB962C8B-B14F-4D97-AF65-F5344CB8AC3E}">
        <p14:creationId xmlns:p14="http://schemas.microsoft.com/office/powerpoint/2010/main" val="10406922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Cam ambalajların olumsuz özellikleri:</a:t>
            </a:r>
            <a:r>
              <a:rPr lang="en-US" dirty="0"/>
              <a:t/>
            </a:r>
            <a:br>
              <a:rPr lang="en-US" dirty="0"/>
            </a:br>
            <a:endParaRPr lang="en-US" dirty="0"/>
          </a:p>
        </p:txBody>
      </p:sp>
      <p:sp>
        <p:nvSpPr>
          <p:cNvPr id="3" name="İçerik Yer Tutucusu 2"/>
          <p:cNvSpPr>
            <a:spLocks noGrp="1"/>
          </p:cNvSpPr>
          <p:nvPr>
            <p:ph idx="1"/>
          </p:nvPr>
        </p:nvSpPr>
        <p:spPr/>
        <p:txBody>
          <a:bodyPr>
            <a:normAutofit/>
          </a:bodyPr>
          <a:lstStyle/>
          <a:p>
            <a:r>
              <a:rPr lang="tr-TR" dirty="0"/>
              <a:t>Ağırdır, taşımada sorunlara yol açabilir.</a:t>
            </a:r>
            <a:endParaRPr lang="en-US" dirty="0"/>
          </a:p>
          <a:p>
            <a:r>
              <a:rPr lang="tr-TR" dirty="0" smtClean="0"/>
              <a:t>Kırılgandır</a:t>
            </a:r>
            <a:r>
              <a:rPr lang="tr-TR" dirty="0"/>
              <a:t>; darbe, ısıl şok ve aşırı iç basınç gibi etkilerle kırılabilir.</a:t>
            </a:r>
            <a:endParaRPr lang="en-US" dirty="0"/>
          </a:p>
          <a:p>
            <a:r>
              <a:rPr lang="tr-TR" dirty="0" smtClean="0"/>
              <a:t>İçini  </a:t>
            </a:r>
            <a:r>
              <a:rPr lang="tr-TR" dirty="0"/>
              <a:t>gösterdiğinden  üreticinin  ayıklama,  sınıflandırma  ve  doldurma  </a:t>
            </a:r>
            <a:r>
              <a:rPr lang="tr-TR" dirty="0" smtClean="0"/>
              <a:t>gibi</a:t>
            </a:r>
            <a:r>
              <a:rPr lang="tr-TR" dirty="0"/>
              <a:t> </a:t>
            </a:r>
            <a:r>
              <a:rPr lang="tr-TR" dirty="0" smtClean="0"/>
              <a:t>işlemlerde </a:t>
            </a:r>
            <a:r>
              <a:rPr lang="tr-TR" dirty="0"/>
              <a:t>çok özenli davranması gerekir. Bunlar maliyeti artırıcı etkenlerdir</a:t>
            </a:r>
            <a:r>
              <a:rPr lang="tr-TR" dirty="0" smtClean="0"/>
              <a:t>.</a:t>
            </a:r>
            <a:endParaRPr lang="en-US" dirty="0"/>
          </a:p>
        </p:txBody>
      </p:sp>
    </p:spTree>
    <p:extLst>
      <p:ext uri="{BB962C8B-B14F-4D97-AF65-F5344CB8AC3E}">
        <p14:creationId xmlns:p14="http://schemas.microsoft.com/office/powerpoint/2010/main" val="30342056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Cam ambalajların olumsuz özellikleri:</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Camın ışık geçirmesi, içerdiği gıdanın renginin bozulmasına neden olabilir.</a:t>
            </a:r>
            <a:endParaRPr lang="en-US" dirty="0"/>
          </a:p>
          <a:p>
            <a:r>
              <a:rPr lang="tr-TR" dirty="0"/>
              <a:t>Camın en olumsuz özelliği, çeşitli etkilerle kolaylıkla kırılabilmesidir. Özellikle camın kimyasal bileşimi, cam kabın şekli, şekillendirmede uygulanan sıcaklık ve süre ile diğer üretim aşamaları camın kırılma niteliği üzerinde etkili olmaktadır.  Ancak  cam  ambalajın  diğer  malzemelere  göre  dezavantajı  gibi görülen  kırılma  dayanıklılığı  ve  ışık geçirme  özellikleri, gelişen teknolojiye koşut olarak önemli ölçüde iyileştirilebilmiştir.</a:t>
            </a:r>
            <a:endParaRPr lang="en-US" dirty="0"/>
          </a:p>
          <a:p>
            <a:endParaRPr lang="en-US" dirty="0"/>
          </a:p>
          <a:p>
            <a:endParaRPr lang="en-US" dirty="0"/>
          </a:p>
        </p:txBody>
      </p:sp>
    </p:spTree>
    <p:extLst>
      <p:ext uri="{BB962C8B-B14F-4D97-AF65-F5344CB8AC3E}">
        <p14:creationId xmlns:p14="http://schemas.microsoft.com/office/powerpoint/2010/main" val="29685603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3.1.1. Cam Ambalaj Tipleri</a:t>
            </a:r>
            <a:r>
              <a:rPr lang="en-US" dirty="0"/>
              <a:t/>
            </a:r>
            <a:br>
              <a:rPr lang="en-US" dirty="0"/>
            </a:br>
            <a:r>
              <a:rPr lang="en-US" dirty="0"/>
              <a:t/>
            </a:r>
            <a:br>
              <a:rPr lang="en-US" dirty="0"/>
            </a:br>
            <a:endParaRPr lang="en-US" dirty="0"/>
          </a:p>
        </p:txBody>
      </p:sp>
      <p:sp>
        <p:nvSpPr>
          <p:cNvPr id="3" name="İçerik Yer Tutucusu 2"/>
          <p:cNvSpPr>
            <a:spLocks noGrp="1"/>
          </p:cNvSpPr>
          <p:nvPr>
            <p:ph idx="1"/>
          </p:nvPr>
        </p:nvSpPr>
        <p:spPr>
          <a:xfrm>
            <a:off x="949385" y="1619206"/>
            <a:ext cx="2941630" cy="1523239"/>
          </a:xfrm>
        </p:spPr>
        <p:txBody>
          <a:bodyPr/>
          <a:lstStyle/>
          <a:p>
            <a:pPr marL="0" indent="0" algn="ctr">
              <a:buNone/>
            </a:pPr>
            <a:r>
              <a:rPr lang="tr-TR" b="1" dirty="0" smtClean="0"/>
              <a:t>	3.1.1.1</a:t>
            </a:r>
            <a:r>
              <a:rPr lang="tr-TR" b="1" dirty="0"/>
              <a:t>. </a:t>
            </a:r>
            <a:r>
              <a:rPr lang="tr-TR" b="1" dirty="0" smtClean="0"/>
              <a:t>Şişeler, </a:t>
            </a:r>
            <a:r>
              <a:rPr lang="tr-TR" dirty="0"/>
              <a:t>Biçim açısından en yaygın kullanılan ambalaj kaplarıdır. Sıvı ve yarı sıvı gıdalar </a:t>
            </a:r>
            <a:r>
              <a:rPr lang="tr-TR" dirty="0" smtClean="0"/>
              <a:t>için</a:t>
            </a:r>
            <a:r>
              <a:rPr lang="tr-TR" dirty="0"/>
              <a:t> </a:t>
            </a:r>
            <a:r>
              <a:rPr lang="tr-TR" dirty="0" smtClean="0"/>
              <a:t>uygundur</a:t>
            </a:r>
            <a:r>
              <a:rPr lang="tr-TR" dirty="0"/>
              <a:t>.</a:t>
            </a:r>
            <a:endParaRPr lang="en-US" dirty="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599" y="3669953"/>
            <a:ext cx="21399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5396248" y="1361629"/>
            <a:ext cx="2923504" cy="2308324"/>
          </a:xfrm>
          <a:prstGeom prst="rect">
            <a:avLst/>
          </a:prstGeom>
          <a:noFill/>
        </p:spPr>
        <p:txBody>
          <a:bodyPr wrap="square" rtlCol="0">
            <a:spAutoFit/>
          </a:bodyPr>
          <a:lstStyle/>
          <a:p>
            <a:pPr algn="ctr"/>
            <a:r>
              <a:rPr lang="tr-TR" b="1" dirty="0"/>
              <a:t>3.1.1.2. </a:t>
            </a:r>
            <a:r>
              <a:rPr lang="tr-TR" b="1" dirty="0" smtClean="0"/>
              <a:t>Kavanozlar</a:t>
            </a:r>
            <a:r>
              <a:rPr lang="tr-TR" dirty="0" smtClean="0"/>
              <a:t>, Geniş </a:t>
            </a:r>
            <a:r>
              <a:rPr lang="tr-TR" dirty="0"/>
              <a:t>ağızlı cam kaplardır. Sıvı, yarı sıvı, küçük parçalı, toz, granüller ve </a:t>
            </a:r>
            <a:r>
              <a:rPr lang="tr-TR" dirty="0" smtClean="0"/>
              <a:t>viskoz</a:t>
            </a:r>
            <a:r>
              <a:rPr lang="tr-TR" dirty="0"/>
              <a:t> </a:t>
            </a:r>
            <a:r>
              <a:rPr lang="tr-TR" dirty="0" smtClean="0"/>
              <a:t>gıdalar </a:t>
            </a:r>
            <a:r>
              <a:rPr lang="tr-TR" dirty="0"/>
              <a:t>için kullanılır. Kapasite ve ağız ölçülerine göre tanımlanır.</a:t>
            </a:r>
            <a:endParaRPr lang="en-US" dirty="0"/>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992" y="3824357"/>
            <a:ext cx="1852015" cy="246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9099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8697" y="692397"/>
            <a:ext cx="3134812" cy="1857619"/>
          </a:xfrm>
        </p:spPr>
        <p:txBody>
          <a:bodyPr>
            <a:normAutofit lnSpcReduction="10000"/>
          </a:bodyPr>
          <a:lstStyle/>
          <a:p>
            <a:pPr marL="0" indent="0" algn="ctr">
              <a:buNone/>
            </a:pPr>
            <a:r>
              <a:rPr lang="tr-TR" b="1" dirty="0"/>
              <a:t>3.1.1.3. Bardak Tipi Düz Ağızlı </a:t>
            </a:r>
            <a:r>
              <a:rPr lang="tr-TR" b="1" dirty="0" smtClean="0"/>
              <a:t>Kaplar</a:t>
            </a:r>
            <a:r>
              <a:rPr lang="tr-TR" dirty="0" smtClean="0"/>
              <a:t>; Reçel</a:t>
            </a:r>
            <a:r>
              <a:rPr lang="tr-TR" dirty="0"/>
              <a:t>, marmelat, jöle ve ezme gibi gıdaların ambalajlanmasında kullanılan </a:t>
            </a:r>
            <a:r>
              <a:rPr lang="tr-TR" dirty="0" smtClean="0"/>
              <a:t>boyunsuz, ağız </a:t>
            </a:r>
            <a:r>
              <a:rPr lang="tr-TR" dirty="0"/>
              <a:t>kısımları gövdesinden daha geniş ve düz olan kaplardır.</a:t>
            </a:r>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97" y="2939558"/>
            <a:ext cx="3134812" cy="235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700789" y="4414391"/>
            <a:ext cx="6606862" cy="1477328"/>
          </a:xfrm>
          <a:prstGeom prst="rect">
            <a:avLst/>
          </a:prstGeom>
          <a:noFill/>
        </p:spPr>
        <p:txBody>
          <a:bodyPr wrap="square" rtlCol="0">
            <a:spAutoFit/>
          </a:bodyPr>
          <a:lstStyle/>
          <a:p>
            <a:pPr algn="ctr"/>
            <a:r>
              <a:rPr lang="tr-TR" b="1" dirty="0"/>
              <a:t>3.1.1.4. </a:t>
            </a:r>
            <a:r>
              <a:rPr lang="tr-TR" b="1" dirty="0" smtClean="0"/>
              <a:t>Damacanalar</a:t>
            </a:r>
            <a:r>
              <a:rPr lang="tr-TR" dirty="0" smtClean="0"/>
              <a:t>, </a:t>
            </a:r>
            <a:r>
              <a:rPr lang="tr-TR" b="1" dirty="0" smtClean="0"/>
              <a:t>Bardak </a:t>
            </a:r>
            <a:r>
              <a:rPr lang="tr-TR" b="1" dirty="0"/>
              <a:t>tipi cam </a:t>
            </a:r>
            <a:r>
              <a:rPr lang="tr-TR" b="1" dirty="0" smtClean="0"/>
              <a:t>kap</a:t>
            </a:r>
            <a:r>
              <a:rPr lang="tr-TR" dirty="0" smtClean="0"/>
              <a:t>, Büyük </a:t>
            </a:r>
            <a:r>
              <a:rPr lang="tr-TR" dirty="0"/>
              <a:t>hacimli şişelerdir. Boyun ve ağız kısımları dardır. Kapasiteleri 3 – 15 litre arasında değişir. Yükleme boşaltmada kolaylık sağlamak ve korumak için koruyucu dış ambalajıyla birlikte kullanılır.</a:t>
            </a:r>
            <a:endParaRPr lang="en-US" dirty="0"/>
          </a:p>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345" y="1049414"/>
            <a:ext cx="3940935" cy="30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5720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3.1.1. Cam Şişe, Kavanoz Sağlanmasında Belirlenmesi Gereken Temel Ölçütler</a:t>
            </a:r>
            <a:endParaRPr lang="en-US" dirty="0"/>
          </a:p>
        </p:txBody>
      </p:sp>
      <p:sp>
        <p:nvSpPr>
          <p:cNvPr id="3" name="İçerik Yer Tutucusu 2"/>
          <p:cNvSpPr>
            <a:spLocks noGrp="1"/>
          </p:cNvSpPr>
          <p:nvPr>
            <p:ph idx="1"/>
          </p:nvPr>
        </p:nvSpPr>
        <p:spPr/>
        <p:txBody>
          <a:bodyPr/>
          <a:lstStyle/>
          <a:p>
            <a:r>
              <a:rPr lang="tr-TR" dirty="0" smtClean="0"/>
              <a:t>Ürünün </a:t>
            </a:r>
            <a:r>
              <a:rPr lang="tr-TR" dirty="0"/>
              <a:t>tipi ve özellikleri belirlenmelidir.</a:t>
            </a:r>
            <a:endParaRPr lang="en-US" dirty="0"/>
          </a:p>
          <a:p>
            <a:r>
              <a:rPr lang="tr-TR" dirty="0" smtClean="0"/>
              <a:t>Ürünün </a:t>
            </a:r>
            <a:r>
              <a:rPr lang="tr-TR" dirty="0"/>
              <a:t>özel gereksinimlerinin olup olmadığı belirlenmelidir.</a:t>
            </a:r>
            <a:endParaRPr lang="en-US" dirty="0"/>
          </a:p>
          <a:p>
            <a:r>
              <a:rPr lang="tr-TR" dirty="0" smtClean="0"/>
              <a:t>Standart </a:t>
            </a:r>
            <a:r>
              <a:rPr lang="tr-TR" dirty="0"/>
              <a:t>şişe ve kavanozlar kullanılmayacaksa yeni ambalaj tasarımına </a:t>
            </a:r>
            <a:r>
              <a:rPr lang="tr-TR" dirty="0" smtClean="0"/>
              <a:t>yönelik taslak </a:t>
            </a:r>
            <a:r>
              <a:rPr lang="tr-TR" dirty="0"/>
              <a:t>çalışmaları yapılmalıdır.</a:t>
            </a:r>
            <a:endParaRPr lang="en-US" dirty="0"/>
          </a:p>
          <a:p>
            <a:r>
              <a:rPr lang="tr-TR" dirty="0" smtClean="0"/>
              <a:t>Birim </a:t>
            </a:r>
            <a:r>
              <a:rPr lang="tr-TR" dirty="0"/>
              <a:t>ambalaj için ürünün ağırlığı ve hacmi bilinmelidir.</a:t>
            </a:r>
            <a:endParaRPr lang="en-US" dirty="0"/>
          </a:p>
          <a:p>
            <a:r>
              <a:rPr lang="tr-TR" dirty="0" smtClean="0"/>
              <a:t>Ürünün </a:t>
            </a:r>
            <a:r>
              <a:rPr lang="tr-TR" dirty="0"/>
              <a:t>dolum yöntemi (sıcak, soğuk ya da hacimsel) bilinmelidir.</a:t>
            </a:r>
            <a:endParaRPr lang="en-US" dirty="0"/>
          </a:p>
          <a:p>
            <a:endParaRPr lang="en-US" dirty="0"/>
          </a:p>
        </p:txBody>
      </p:sp>
    </p:spTree>
    <p:extLst>
      <p:ext uri="{BB962C8B-B14F-4D97-AF65-F5344CB8AC3E}">
        <p14:creationId xmlns:p14="http://schemas.microsoft.com/office/powerpoint/2010/main" val="35953627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3.1.1. Cam Şişe, Kavanoz Sağlanmasında Belirlenmesi Gereken Temel Ölçütler</a:t>
            </a:r>
            <a:endParaRPr lang="en-US" dirty="0"/>
          </a:p>
        </p:txBody>
      </p:sp>
      <p:sp>
        <p:nvSpPr>
          <p:cNvPr id="3" name="İçerik Yer Tutucusu 2"/>
          <p:cNvSpPr>
            <a:spLocks noGrp="1"/>
          </p:cNvSpPr>
          <p:nvPr>
            <p:ph idx="1"/>
          </p:nvPr>
        </p:nvSpPr>
        <p:spPr/>
        <p:txBody>
          <a:bodyPr/>
          <a:lstStyle/>
          <a:p>
            <a:r>
              <a:rPr lang="tr-TR" dirty="0"/>
              <a:t>Dolumun yapılacağı makinenin modeli ve teknik özellikleri bilinmelidir.</a:t>
            </a:r>
            <a:endParaRPr lang="en-US" dirty="0"/>
          </a:p>
          <a:p>
            <a:r>
              <a:rPr lang="tr-TR" dirty="0" smtClean="0"/>
              <a:t>Şişe </a:t>
            </a:r>
            <a:r>
              <a:rPr lang="tr-TR" dirty="0"/>
              <a:t>ya da kavanozu kapatma yöntemi belirlenmelidir.</a:t>
            </a:r>
            <a:endParaRPr lang="en-US" dirty="0"/>
          </a:p>
          <a:p>
            <a:r>
              <a:rPr lang="tr-TR" dirty="0" smtClean="0"/>
              <a:t>Kullanılacak </a:t>
            </a:r>
            <a:r>
              <a:rPr lang="tr-TR" dirty="0"/>
              <a:t>kapak tipi ve kapakla ilgili her türlü ayrıntı bilinmelidir.</a:t>
            </a:r>
            <a:endParaRPr lang="en-US" dirty="0"/>
          </a:p>
          <a:p>
            <a:r>
              <a:rPr lang="tr-TR" dirty="0" smtClean="0"/>
              <a:t>Gereksinim </a:t>
            </a:r>
            <a:r>
              <a:rPr lang="tr-TR" dirty="0"/>
              <a:t>duyulan cam ambalajın tipi, boyutu bilinmelidir.</a:t>
            </a:r>
            <a:endParaRPr lang="en-US" dirty="0"/>
          </a:p>
          <a:p>
            <a:r>
              <a:rPr lang="tr-TR" dirty="0" smtClean="0"/>
              <a:t>Cam </a:t>
            </a:r>
            <a:r>
              <a:rPr lang="tr-TR" dirty="0"/>
              <a:t>ambalaj üzerinde kullanılacak etiketin tipi belirlenmelidir.</a:t>
            </a:r>
            <a:endParaRPr lang="en-US" dirty="0"/>
          </a:p>
          <a:p>
            <a:endParaRPr lang="en-US" dirty="0"/>
          </a:p>
        </p:txBody>
      </p:sp>
    </p:spTree>
    <p:extLst>
      <p:ext uri="{BB962C8B-B14F-4D97-AF65-F5344CB8AC3E}">
        <p14:creationId xmlns:p14="http://schemas.microsoft.com/office/powerpoint/2010/main" val="36946702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74638"/>
            <a:ext cx="8596668" cy="1320800"/>
          </a:xfrm>
        </p:spPr>
        <p:txBody>
          <a:bodyPr/>
          <a:lstStyle/>
          <a:p>
            <a:r>
              <a:rPr lang="tr-TR" dirty="0" smtClean="0"/>
              <a:t>Plastikler</a:t>
            </a:r>
            <a:endParaRPr lang="en-US" dirty="0"/>
          </a:p>
        </p:txBody>
      </p:sp>
      <p:sp>
        <p:nvSpPr>
          <p:cNvPr id="3" name="İçerik Yer Tutucusu 2"/>
          <p:cNvSpPr>
            <a:spLocks noGrp="1"/>
          </p:cNvSpPr>
          <p:nvPr>
            <p:ph idx="1"/>
          </p:nvPr>
        </p:nvSpPr>
        <p:spPr>
          <a:xfrm>
            <a:off x="677334" y="1062253"/>
            <a:ext cx="8596668" cy="2299134"/>
          </a:xfrm>
        </p:spPr>
        <p:txBody>
          <a:bodyPr/>
          <a:lstStyle/>
          <a:p>
            <a:pPr algn="ctr"/>
            <a:r>
              <a:rPr lang="tr-TR" dirty="0"/>
              <a:t>Plastik, petrokimya sanayinde, petrol esanslı ürün veya yan ürünler ile doğalgazı ham madde olarak kullanıp bunların kimyasal dönüşümleri ile elde edilen önemli madde gruplarından biridir. Hafif olmalarının yanında paslanmaz ve korozyona uğramaz olmaları, yüksek ısı ve elektrik izolasyonu sağlamaları, kolay hasara uğramamaları, esnek ve yumuşak olmaları ve kolay şekil verilebilme gibi özellikleri; plastikleri vazgeçilmez paketleme malzemesi yapmıştır.  Plastik hafif olması yanında istenilen şeklin verilebilmesi dolayısıyla göze çarpan bir ambalaj malzemesidir.</a:t>
            </a: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128" y="3568618"/>
            <a:ext cx="6243079" cy="31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31341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Plastik ambalaj yapımında kullanılan ham maddeler:</a:t>
            </a:r>
            <a:r>
              <a:rPr lang="en-US" dirty="0"/>
              <a:t/>
            </a:r>
            <a:br>
              <a:rPr lang="en-US" dirty="0"/>
            </a:br>
            <a:endParaRPr lang="en-US" dirty="0"/>
          </a:p>
        </p:txBody>
      </p:sp>
      <p:sp>
        <p:nvSpPr>
          <p:cNvPr id="3" name="İçerik Yer Tutucusu 2"/>
          <p:cNvSpPr>
            <a:spLocks noGrp="1"/>
          </p:cNvSpPr>
          <p:nvPr>
            <p:ph idx="1"/>
          </p:nvPr>
        </p:nvSpPr>
        <p:spPr/>
        <p:txBody>
          <a:bodyPr/>
          <a:lstStyle/>
          <a:p>
            <a:r>
              <a:rPr lang="tr-TR" b="1" dirty="0"/>
              <a:t>Polietilen  (PE):  </a:t>
            </a:r>
            <a:r>
              <a:rPr lang="tr-TR" dirty="0"/>
              <a:t>Evlerde  en  çok  kullanılan  plastik  türüdür.  Çamaşır  suyu, deterjan ve şampuan şişeleri, motor yağı şişeleri, çöp torbaları gibi birçok kullanım alanı vardır. Geri dönüştürülmüş </a:t>
            </a:r>
            <a:r>
              <a:rPr lang="tr-TR" dirty="0" err="1"/>
              <a:t>PE’den</a:t>
            </a:r>
            <a:r>
              <a:rPr lang="tr-TR" dirty="0"/>
              <a:t> deterjan şişeleri, çöp kutuları ve benzeri ürünler üretilebilir.</a:t>
            </a:r>
            <a:endParaRPr lang="en-US" dirty="0"/>
          </a:p>
          <a:p>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368" y="3494108"/>
            <a:ext cx="4778599" cy="3185733"/>
          </a:xfrm>
          <a:prstGeom prst="rect">
            <a:avLst/>
          </a:prstGeom>
        </p:spPr>
      </p:pic>
    </p:spTree>
    <p:extLst>
      <p:ext uri="{BB962C8B-B14F-4D97-AF65-F5344CB8AC3E}">
        <p14:creationId xmlns:p14="http://schemas.microsoft.com/office/powerpoint/2010/main" val="32306617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5819" y="409062"/>
            <a:ext cx="8596668" cy="3880773"/>
          </a:xfrm>
        </p:spPr>
        <p:txBody>
          <a:bodyPr/>
          <a:lstStyle/>
          <a:p>
            <a:r>
              <a:rPr lang="tr-TR" b="1" dirty="0"/>
              <a:t>HDPE  (yüksek  yoğunluklu  polietilen):  </a:t>
            </a:r>
            <a:r>
              <a:rPr lang="tr-TR" dirty="0"/>
              <a:t>Oldukça  sağlam  ve  ekonomik  </a:t>
            </a:r>
            <a:r>
              <a:rPr lang="tr-TR" dirty="0" smtClean="0"/>
              <a:t>bir</a:t>
            </a:r>
            <a:r>
              <a:rPr lang="tr-TR" dirty="0"/>
              <a:t> </a:t>
            </a:r>
            <a:r>
              <a:rPr lang="tr-TR" dirty="0" smtClean="0"/>
              <a:t>malzemedir</a:t>
            </a:r>
            <a:r>
              <a:rPr lang="tr-TR" dirty="0"/>
              <a:t>. Doğal süt rengi görünümündedir. Bu nedenle berraklığın önemli olduğu ürünlerde kullanılmaz. En çok kullanılan plastiklerden biridir. Düşük maliyetli, kolay şekillenebilmesi ve kırılmaya dayanıklı olması nedeni ile geniş bir kullanım alanına sahiptir. Plastik tüpler, atık torbaları, kâseler, kablo yalıtımları,  kovalar,  ince  taşıyıcı  torbalar  ile  süt,  su,  meyve  suları,  sıvı deterjanlar, motor yağları, çamaşır suları, şampuanlar, parfüm ve losyon kapları </a:t>
            </a:r>
            <a:r>
              <a:rPr lang="tr-TR" dirty="0" err="1"/>
              <a:t>HDPE’den</a:t>
            </a:r>
            <a:r>
              <a:rPr lang="tr-TR" dirty="0"/>
              <a:t> yapılmaktadır.</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311" y="2849344"/>
            <a:ext cx="6239684" cy="3416227"/>
          </a:xfrm>
          <a:prstGeom prst="rect">
            <a:avLst/>
          </a:prstGeom>
        </p:spPr>
      </p:pic>
    </p:spTree>
    <p:extLst>
      <p:ext uri="{BB962C8B-B14F-4D97-AF65-F5344CB8AC3E}">
        <p14:creationId xmlns:p14="http://schemas.microsoft.com/office/powerpoint/2010/main" val="3092620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1.2. Ambalajın Tarihçesi</a:t>
            </a:r>
            <a:endParaRPr lang="en-US" dirty="0"/>
          </a:p>
        </p:txBody>
      </p:sp>
      <p:sp>
        <p:nvSpPr>
          <p:cNvPr id="3" name="İçerik Yer Tutucusu 2"/>
          <p:cNvSpPr>
            <a:spLocks noGrp="1"/>
          </p:cNvSpPr>
          <p:nvPr>
            <p:ph idx="1"/>
          </p:nvPr>
        </p:nvSpPr>
        <p:spPr>
          <a:xfrm>
            <a:off x="677334" y="2160589"/>
            <a:ext cx="5659072" cy="3880773"/>
          </a:xfrm>
        </p:spPr>
        <p:txBody>
          <a:bodyPr/>
          <a:lstStyle/>
          <a:p>
            <a:r>
              <a:rPr lang="tr-TR" dirty="0"/>
              <a:t>Plastik ambalaj sektöründeki büyüme, 1970’li yıllardan sonra hızlanmıştır. Günümüz teknolojisi  ve  şartlarında  daha  önceleri  kullanılan  ambalaj  malzemelerinin  yerine,  daha uygun  ve  ekonomik olan  cam,  metal,  plastik,  kâğıt  ve  karton  malzemeler  kullanılmaya başlanmıştır. O yıllarda, sadece taşıma ve depolama amaçlı kullanılan ambalaj, bu yeni malzemelerle  ürünün reklamını  da  yapar  hâle  gelmiştir.  Dolayısıyla  ambalaj, artık satış politikasının da bir parçası sayılıyor. Çünkü raflarda yan yana dizilip müşterisini bekleyen aynı tip ürünler arasındaki farkı, artık ambalaj yaratıyor.</a:t>
            </a:r>
            <a:endParaRPr lang="en-US" dirty="0"/>
          </a:p>
          <a:p>
            <a:endParaRPr lang="en-US"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337" y="2040355"/>
            <a:ext cx="5494986" cy="4121240"/>
          </a:xfrm>
          <a:prstGeom prst="rect">
            <a:avLst/>
          </a:prstGeom>
        </p:spPr>
      </p:pic>
    </p:spTree>
    <p:extLst>
      <p:ext uri="{BB962C8B-B14F-4D97-AF65-F5344CB8AC3E}">
        <p14:creationId xmlns:p14="http://schemas.microsoft.com/office/powerpoint/2010/main" val="237912014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8697" y="615124"/>
            <a:ext cx="8596668" cy="3880773"/>
          </a:xfrm>
        </p:spPr>
        <p:txBody>
          <a:bodyPr/>
          <a:lstStyle/>
          <a:p>
            <a:r>
              <a:rPr lang="tr-TR" b="1" dirty="0"/>
              <a:t>LPDE (Düşük yoğunluklu polietilen): </a:t>
            </a:r>
            <a:r>
              <a:rPr lang="tr-TR" dirty="0"/>
              <a:t>Yarı saydam veya renklidir. Orta sertlikte ve dayanıklı bir plastiktir. Esnek, yumuşak, kolay kesilebilir ve buruşmaz özelliğe sahip bir plastiktir. LDPE plastikleri, pürüzsüz, esnek ve nispeten saydam olduğundan en çok film ham maddesi olarak kullanılır.   LDPE plastikler, pigment ilave edilmezse süt beyazı rengindedir. Ayrıca çuval, büzgü ve germe şalı,  film torbası, çöp torbası, ekmek ve sandviç torbası, çeşitli yiyecek torbaları, gıda kutusu, derin dondurucu torbası, ucuz mutfak malzemesi, bakkal torbaları, margarin tüpleri, çeşitli kavanozların esnek kapaklarının yapımında kullanılır.</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20" y="3257217"/>
            <a:ext cx="6318021" cy="3459116"/>
          </a:xfrm>
          <a:prstGeom prst="rect">
            <a:avLst/>
          </a:prstGeom>
        </p:spPr>
      </p:pic>
    </p:spTree>
    <p:extLst>
      <p:ext uri="{BB962C8B-B14F-4D97-AF65-F5344CB8AC3E}">
        <p14:creationId xmlns:p14="http://schemas.microsoft.com/office/powerpoint/2010/main" val="34169458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0517" y="1069538"/>
            <a:ext cx="8596668" cy="3880773"/>
          </a:xfrm>
        </p:spPr>
        <p:txBody>
          <a:bodyPr/>
          <a:lstStyle/>
          <a:p>
            <a:r>
              <a:rPr lang="tr-TR" b="1" dirty="0" err="1"/>
              <a:t>Polivinilklorür</a:t>
            </a:r>
            <a:r>
              <a:rPr lang="tr-TR" b="1" dirty="0"/>
              <a:t> (PVC): </a:t>
            </a:r>
            <a:r>
              <a:rPr lang="tr-TR" dirty="0"/>
              <a:t>Sıvı deterjanların, bazı kimyasal maddelerin, sağlık ve kozmetik ürünlerinin ambalajlarında kullanılır. Kullanılmış PVC ambalajlarından kirli su boruları, marley ve çeşitli dolgu malzemeleri üretilir.</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818" y="2567390"/>
            <a:ext cx="6368066" cy="3529471"/>
          </a:xfrm>
          <a:prstGeom prst="rect">
            <a:avLst/>
          </a:prstGeom>
        </p:spPr>
      </p:pic>
    </p:spTree>
    <p:extLst>
      <p:ext uri="{BB962C8B-B14F-4D97-AF65-F5344CB8AC3E}">
        <p14:creationId xmlns:p14="http://schemas.microsoft.com/office/powerpoint/2010/main" val="7749919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4455" y="576488"/>
            <a:ext cx="8596668" cy="1922014"/>
          </a:xfrm>
        </p:spPr>
        <p:txBody>
          <a:bodyPr/>
          <a:lstStyle/>
          <a:p>
            <a:r>
              <a:rPr lang="tr-TR" b="1" dirty="0" err="1"/>
              <a:t>Polipropilen</a:t>
            </a:r>
            <a:r>
              <a:rPr lang="tr-TR" b="1" dirty="0"/>
              <a:t>  (PP):  </a:t>
            </a:r>
            <a:r>
              <a:rPr lang="tr-TR" dirty="0" err="1"/>
              <a:t>Polipropilenden</a:t>
            </a:r>
            <a:r>
              <a:rPr lang="tr-TR" dirty="0"/>
              <a:t>  deterjan  kutularının  kapakları,  yoğurt kapları, margarin kapları gibi ambalaj malzemeleri üretilir. Ayrıca dayanıklı olması ve geri dönüştürülebilmesi nedeniyle otomotiv sektöründe de önemli bir kullanım alanı bulmaktadır. Geri dönüştürülmüş </a:t>
            </a:r>
            <a:r>
              <a:rPr lang="tr-TR" dirty="0" err="1"/>
              <a:t>PP’den</a:t>
            </a:r>
            <a:r>
              <a:rPr lang="tr-TR" dirty="0"/>
              <a:t> sentetik halı tabanı, çeşitli plastik oyuncak ve kırtasiye malzemeleri üretilir.</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5324" y="2280163"/>
            <a:ext cx="3821801" cy="3821801"/>
          </a:xfrm>
          <a:prstGeom prst="rect">
            <a:avLst/>
          </a:prstGeom>
        </p:spPr>
      </p:pic>
    </p:spTree>
    <p:extLst>
      <p:ext uri="{BB962C8B-B14F-4D97-AF65-F5344CB8AC3E}">
        <p14:creationId xmlns:p14="http://schemas.microsoft.com/office/powerpoint/2010/main" val="6861491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8697" y="491390"/>
            <a:ext cx="6225741" cy="2395471"/>
          </a:xfrm>
        </p:spPr>
        <p:txBody>
          <a:bodyPr>
            <a:normAutofit fontScale="92500" lnSpcReduction="10000"/>
          </a:bodyPr>
          <a:lstStyle/>
          <a:p>
            <a:pPr marL="0" indent="0">
              <a:buNone/>
            </a:pPr>
            <a:r>
              <a:rPr lang="tr-TR" sz="1900" dirty="0" err="1"/>
              <a:t>Polistren</a:t>
            </a:r>
            <a:r>
              <a:rPr lang="tr-TR" sz="1900" dirty="0"/>
              <a:t>  (PS):  </a:t>
            </a:r>
            <a:r>
              <a:rPr lang="tr-TR" sz="1900" dirty="0" err="1"/>
              <a:t>Rijit</a:t>
            </a:r>
            <a:r>
              <a:rPr lang="tr-TR" sz="1900" dirty="0"/>
              <a:t>  ve  köpük olabilir.  Çok yönlü  ve  amaçlı  kullanılan  bir plastiktir. Oldukça sert, kırılgan ve parlak bir plastiktir. Nispeten düşük erime noktasına  sahip  çok  pahalı  olmayan  bir  reçinedir.  Asetonlu  ortamda  hızla kabarır. Koruyucu paketleme,  yumurta kartonları, soğutucular, tepsiler, </a:t>
            </a:r>
            <a:r>
              <a:rPr lang="tr-TR" sz="1900" dirty="0" err="1"/>
              <a:t>fast</a:t>
            </a:r>
            <a:r>
              <a:rPr lang="tr-TR" sz="1900" dirty="0"/>
              <a:t>- </a:t>
            </a:r>
            <a:r>
              <a:rPr lang="tr-TR" sz="1900" dirty="0" err="1"/>
              <a:t>food</a:t>
            </a:r>
            <a:r>
              <a:rPr lang="tr-TR" sz="1900" dirty="0"/>
              <a:t> paketleme kapları, kahve kapları, video ve ses kaset kapları, çatal ve bıçak takımı, su bardağı, kapaklar, küçük botlar ve köpek kapları </a:t>
            </a:r>
            <a:r>
              <a:rPr lang="tr-TR" sz="1900" dirty="0" err="1"/>
              <a:t>polistiren</a:t>
            </a:r>
            <a:r>
              <a:rPr lang="tr-TR" sz="1900" dirty="0"/>
              <a:t> plastiklerden yapılmaktadır</a:t>
            </a:r>
            <a:r>
              <a:rPr lang="tr-TR" sz="1900" dirty="0" smtClean="0"/>
              <a:t>.</a:t>
            </a:r>
            <a:endParaRPr lang="tr-TR" sz="1900" dirty="0"/>
          </a:p>
          <a:p>
            <a:endParaRPr lang="tr-TR" dirty="0" smtClean="0"/>
          </a:p>
          <a:p>
            <a:endParaRPr lang="tr-TR"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941" y="296213"/>
            <a:ext cx="3458648" cy="2590648"/>
          </a:xfrm>
          <a:prstGeom prst="rect">
            <a:avLst/>
          </a:prstGeom>
        </p:spPr>
      </p:pic>
      <p:sp>
        <p:nvSpPr>
          <p:cNvPr id="5" name="Metin kutusu 4"/>
          <p:cNvSpPr txBox="1"/>
          <p:nvPr/>
        </p:nvSpPr>
        <p:spPr>
          <a:xfrm>
            <a:off x="638698" y="3837904"/>
            <a:ext cx="6225741" cy="1477328"/>
          </a:xfrm>
          <a:prstGeom prst="rect">
            <a:avLst/>
          </a:prstGeom>
          <a:noFill/>
        </p:spPr>
        <p:txBody>
          <a:bodyPr wrap="square" rtlCol="0">
            <a:spAutoFit/>
          </a:bodyPr>
          <a:lstStyle/>
          <a:p>
            <a:r>
              <a:rPr lang="tr-TR" dirty="0" err="1" smtClean="0"/>
              <a:t>Polietilentetraftalat</a:t>
            </a:r>
            <a:r>
              <a:rPr lang="tr-TR" dirty="0" smtClean="0"/>
              <a:t>  </a:t>
            </a:r>
            <a:r>
              <a:rPr lang="tr-TR" dirty="0"/>
              <a:t>(PET):  PET  genellikle  su,  meşrubat  ve  yağ  şişelerinin ambalajlanmasında  kullanılır.  Hafif  ve  dayanıklı  olması  nedeniyle  kullanım alanı giderek genişlemektedir. Atık </a:t>
            </a:r>
            <a:r>
              <a:rPr lang="tr-TR" dirty="0" err="1"/>
              <a:t>PET’ler</a:t>
            </a:r>
            <a:r>
              <a:rPr lang="tr-TR" dirty="0"/>
              <a:t>, sentetik elyaf ve dolgu malzemesi olarak değerlendirilebilir.</a:t>
            </a:r>
            <a:endParaRPr lang="en-US" dirty="0"/>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2941" y="3438659"/>
            <a:ext cx="3235817" cy="3235817"/>
          </a:xfrm>
          <a:prstGeom prst="rect">
            <a:avLst/>
          </a:prstGeom>
        </p:spPr>
      </p:pic>
    </p:spTree>
    <p:extLst>
      <p:ext uri="{BB962C8B-B14F-4D97-AF65-F5344CB8AC3E}">
        <p14:creationId xmlns:p14="http://schemas.microsoft.com/office/powerpoint/2010/main" val="129616228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609600"/>
            <a:ext cx="8891669" cy="1320800"/>
          </a:xfrm>
        </p:spPr>
        <p:txBody>
          <a:bodyPr>
            <a:normAutofit fontScale="90000"/>
          </a:bodyPr>
          <a:lstStyle/>
          <a:p>
            <a:r>
              <a:rPr lang="tr-TR" b="1" dirty="0"/>
              <a:t>3.2.1. Plastik Şişe ve </a:t>
            </a:r>
            <a:r>
              <a:rPr lang="tr-TR" b="1" dirty="0" smtClean="0"/>
              <a:t>Kavanoz Sağlanmasında </a:t>
            </a:r>
            <a:r>
              <a:rPr lang="tr-TR" b="1" dirty="0"/>
              <a:t>Belirlenmesi Gereken </a:t>
            </a:r>
            <a:r>
              <a:rPr lang="tr-TR" b="1" dirty="0" smtClean="0"/>
              <a:t>Temel</a:t>
            </a:r>
            <a:r>
              <a:rPr lang="tr-TR" dirty="0"/>
              <a:t> </a:t>
            </a:r>
            <a:r>
              <a:rPr lang="tr-TR" b="1" dirty="0" smtClean="0"/>
              <a:t>Ölçütler</a:t>
            </a:r>
            <a:r>
              <a:rPr lang="en-US" dirty="0"/>
              <a:t/>
            </a:r>
            <a:br>
              <a:rPr lang="en-US" dirty="0"/>
            </a:br>
            <a:endParaRPr lang="en-US" dirty="0"/>
          </a:p>
        </p:txBody>
      </p:sp>
      <p:sp>
        <p:nvSpPr>
          <p:cNvPr id="3" name="İçerik Yer Tutucusu 2"/>
          <p:cNvSpPr>
            <a:spLocks noGrp="1"/>
          </p:cNvSpPr>
          <p:nvPr>
            <p:ph idx="1"/>
          </p:nvPr>
        </p:nvSpPr>
        <p:spPr/>
        <p:txBody>
          <a:bodyPr>
            <a:normAutofit/>
          </a:bodyPr>
          <a:lstStyle/>
          <a:p>
            <a:r>
              <a:rPr lang="tr-TR" dirty="0"/>
              <a:t>Ürünün özellikleri </a:t>
            </a:r>
            <a:r>
              <a:rPr lang="tr-TR" dirty="0" err="1"/>
              <a:t>pH</a:t>
            </a:r>
            <a:r>
              <a:rPr lang="tr-TR" dirty="0"/>
              <a:t> değeri, koku özelliği, viskozitesi, ultraviyole ışığa karşı korunma durumu (ürünün herhangi bir bariyer gereksinimi olup olmadığı) </a:t>
            </a:r>
            <a:r>
              <a:rPr lang="tr-TR" dirty="0" smtClean="0"/>
              <a:t>bilinmelidir</a:t>
            </a:r>
            <a:r>
              <a:rPr lang="tr-TR" dirty="0"/>
              <a:t>.</a:t>
            </a:r>
            <a:endParaRPr lang="en-US" dirty="0"/>
          </a:p>
          <a:p>
            <a:r>
              <a:rPr lang="tr-TR" dirty="0" smtClean="0"/>
              <a:t>Basınca </a:t>
            </a:r>
            <a:r>
              <a:rPr lang="tr-TR" dirty="0"/>
              <a:t>dayanıklı ambalaja gereksinim olup olmadığı tespit edilmelidir.</a:t>
            </a:r>
            <a:endParaRPr lang="en-US" dirty="0"/>
          </a:p>
          <a:p>
            <a:r>
              <a:rPr lang="tr-TR" dirty="0" smtClean="0"/>
              <a:t>Dolum   </a:t>
            </a:r>
            <a:r>
              <a:rPr lang="tr-TR" dirty="0"/>
              <a:t>özellikleri   (sıcak,   soğuk   doldurma,   hacimsel   doldurma),   dolum sürecinde gereksinim duyulan ısı dayanıklılığı, dolum şekli (elle ya da </a:t>
            </a:r>
            <a:r>
              <a:rPr lang="tr-TR" dirty="0" smtClean="0"/>
              <a:t>otomatik</a:t>
            </a:r>
            <a:r>
              <a:rPr lang="tr-TR" dirty="0"/>
              <a:t> </a:t>
            </a:r>
            <a:r>
              <a:rPr lang="tr-TR" dirty="0" smtClean="0"/>
              <a:t>makinede </a:t>
            </a:r>
            <a:r>
              <a:rPr lang="tr-TR" dirty="0"/>
              <a:t>mi doldurulacağı eğer makinede dolduruluyorsa makinenin modeli </a:t>
            </a:r>
            <a:r>
              <a:rPr lang="tr-TR" dirty="0" smtClean="0"/>
              <a:t>ile</a:t>
            </a:r>
            <a:r>
              <a:rPr lang="tr-TR" dirty="0"/>
              <a:t> </a:t>
            </a:r>
            <a:r>
              <a:rPr lang="tr-TR" dirty="0" smtClean="0"/>
              <a:t>kabul </a:t>
            </a:r>
            <a:r>
              <a:rPr lang="tr-TR" dirty="0"/>
              <a:t>edilebilir ambalaj boyutu sınırları) bilinmelidir.</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42167272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609600"/>
            <a:ext cx="8891669" cy="1320800"/>
          </a:xfrm>
        </p:spPr>
        <p:txBody>
          <a:bodyPr>
            <a:normAutofit fontScale="90000"/>
          </a:bodyPr>
          <a:lstStyle/>
          <a:p>
            <a:r>
              <a:rPr lang="tr-TR" b="1" dirty="0"/>
              <a:t>3.2.1. Plastik Şişe ve Kavanoz Sağlanmasında Belirlenmesi Gereken Temel</a:t>
            </a:r>
            <a:r>
              <a:rPr lang="tr-TR" dirty="0"/>
              <a:t> </a:t>
            </a:r>
            <a:r>
              <a:rPr lang="tr-TR" b="1" dirty="0"/>
              <a:t>Ölçütler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Kapatma yöntemi, kapak tipi tespit edilmelidir.</a:t>
            </a:r>
            <a:endParaRPr lang="en-US" dirty="0"/>
          </a:p>
          <a:p>
            <a:r>
              <a:rPr lang="tr-TR" dirty="0"/>
              <a:t>Eğer kapatma otomatik makinede yapılacaksa makinenin modeli (makinenin teknik çizimi) tespit edilmelidir.</a:t>
            </a:r>
            <a:endParaRPr lang="en-US" dirty="0"/>
          </a:p>
          <a:p>
            <a:r>
              <a:rPr lang="tr-TR" dirty="0"/>
              <a:t>Gereksinim   duyulan   ambalajın   üretiminde   kullanılacak   ham   madde   ve ambalajın  tipi,  boyutu,  dış  ve  iç  basınca  dayanacak  mekanik  direnci,  gaz geçirgenliği, berraklığı, yüzey parlaklığı bilinmelidir.</a:t>
            </a:r>
            <a:endParaRPr lang="en-US" dirty="0"/>
          </a:p>
          <a:p>
            <a:r>
              <a:rPr lang="tr-TR" dirty="0"/>
              <a:t>Tasarım, baskı yönergesi olmalıdır.</a:t>
            </a:r>
            <a:endParaRPr lang="en-US" dirty="0"/>
          </a:p>
          <a:p>
            <a:endParaRPr lang="en-US" dirty="0"/>
          </a:p>
        </p:txBody>
      </p:sp>
    </p:spTree>
    <p:extLst>
      <p:ext uri="{BB962C8B-B14F-4D97-AF65-F5344CB8AC3E}">
        <p14:creationId xmlns:p14="http://schemas.microsoft.com/office/powerpoint/2010/main" val="40096141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3.2.2. Plastik Variller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Genellikle </a:t>
            </a:r>
            <a:r>
              <a:rPr lang="tr-TR" dirty="0" err="1"/>
              <a:t>HDPE’den</a:t>
            </a:r>
            <a:r>
              <a:rPr lang="tr-TR" dirty="0"/>
              <a:t> üretilir. Plastik variller genellikle sıvı, toz, macun ve yarı katı ürünlerin taşınmasında kullanılır. Çelik varillerle taşınamayan ya da taşınması sakıncalı olan ürünler plastik varillerde taşınır. Ayrıca oldukça hafif olmaları nedeniyle taşıma avantajı bakımından çelik varillere tercih edilir. Plastik varillerin birçoğu kimyevi ürünlerin ambalajı olarak kullanılır. Gıda işleme sanayinde ise plastik variller, konsantre meyve suyu, sebze püreleri, turşu, salça, salamura balık, reçel, maya, zeytinyağı ve gıdalara lezzet verici katkı maddelerinin taşınması ve depolanması için kullanılır.</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225" y="4483390"/>
            <a:ext cx="1939814" cy="2275090"/>
          </a:xfrm>
          <a:prstGeom prst="rect">
            <a:avLst/>
          </a:prstGeom>
        </p:spPr>
      </p:pic>
    </p:spTree>
    <p:extLst>
      <p:ext uri="{BB962C8B-B14F-4D97-AF65-F5344CB8AC3E}">
        <p14:creationId xmlns:p14="http://schemas.microsoft.com/office/powerpoint/2010/main" val="18726168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3.2.3. Plastik Tüpler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err="1"/>
              <a:t>LDPE’den</a:t>
            </a:r>
            <a:r>
              <a:rPr lang="tr-TR" dirty="0"/>
              <a:t> üretilmekle beraber HDPE ve </a:t>
            </a:r>
            <a:r>
              <a:rPr lang="tr-TR" dirty="0" err="1"/>
              <a:t>PP’de</a:t>
            </a:r>
            <a:r>
              <a:rPr lang="tr-TR" dirty="0"/>
              <a:t> özel amaçlı uygulamalarda kullanılır. Plastik tüpler, genellikle kozmetik ve temizlik malzemeleri, güzellik kremleri ve diş macunu ambalajı   olarak   kullanılır.   Plastik   tüpler,   sıkıldığında   alüminyum   tüpler   gibi   şekil değiştirmez. Gıda ambalajında bu özellik bir kusurdur. Çünkü her sıkmadan sonra tüpün içine hava emilir. Hava ile birlikte bakteri, mantar vb. tüpün içine girer. Plastik tüpler, sıcak olarak sterilize edilemez.</a:t>
            </a:r>
            <a:endParaRPr lang="en-US" dirty="0"/>
          </a:p>
          <a:p>
            <a:r>
              <a:rPr lang="tr-TR" dirty="0"/>
              <a:t> </a:t>
            </a:r>
            <a:endParaRPr lang="en-US" dirty="0"/>
          </a:p>
          <a:p>
            <a:endParaRPr lang="en-US" dirty="0"/>
          </a:p>
        </p:txBody>
      </p:sp>
    </p:spTree>
    <p:extLst>
      <p:ext uri="{BB962C8B-B14F-4D97-AF65-F5344CB8AC3E}">
        <p14:creationId xmlns:p14="http://schemas.microsoft.com/office/powerpoint/2010/main" val="308436443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3.2.4. Plastik Filmler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Tek başına da torba üretiminde kullanılır. Özellikle önceden şekillendirilmiş torbaların üretiminde en çok kullanılan malzemeler PE ve PP filmlerdir. Küçük ve orta ölçekli ambalajlama işlemlerinde ve özellikle tekstil ürünlerinin paketlenmesinde bu tür torbalar çok sık kullanılır.</a:t>
            </a:r>
            <a:endParaRPr lang="en-US" dirty="0"/>
          </a:p>
          <a:p>
            <a:endParaRPr lang="en-US" dirty="0"/>
          </a:p>
        </p:txBody>
      </p:sp>
    </p:spTree>
    <p:extLst>
      <p:ext uri="{BB962C8B-B14F-4D97-AF65-F5344CB8AC3E}">
        <p14:creationId xmlns:p14="http://schemas.microsoft.com/office/powerpoint/2010/main" val="1837681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3.3. Metal Ambalajlar</a:t>
            </a:r>
            <a:r>
              <a:rPr lang="en-US" dirty="0"/>
              <a:t/>
            </a:r>
            <a:br>
              <a:rPr lang="en-US" dirty="0"/>
            </a:br>
            <a:endParaRPr lang="en-US" dirty="0"/>
          </a:p>
        </p:txBody>
      </p:sp>
      <p:sp>
        <p:nvSpPr>
          <p:cNvPr id="3" name="İçerik Yer Tutucusu 2"/>
          <p:cNvSpPr>
            <a:spLocks noGrp="1"/>
          </p:cNvSpPr>
          <p:nvPr>
            <p:ph idx="1"/>
          </p:nvPr>
        </p:nvSpPr>
        <p:spPr>
          <a:xfrm>
            <a:off x="574303" y="1374979"/>
            <a:ext cx="8596668" cy="2218228"/>
          </a:xfrm>
        </p:spPr>
        <p:txBody>
          <a:bodyPr/>
          <a:lstStyle/>
          <a:p>
            <a:r>
              <a:rPr lang="tr-TR" dirty="0"/>
              <a:t>Metal, yeryüzü tabakasını oluşturan çeşitli minerallerin işlenerek saflaştırılması sonucunda üretilir. Metaller değişik element ve elementlerin bileşiminden oluşur ve bu elementlerin adı ile anılır. Ambalaj endüstrisinde en çok kullanılan metaller teneke ve alüminyumdur.  Günlük  hayatımızda  sık  olarak  kullandığımız  yağ  tenekeleri  konserve kutuları ve  meşrubat kutuları metal ambalajlara örnek olarak verilebilir.  Metallerin geri dönüştürülmesi ile her çeşit metal malzeme üretilebilir.</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841" y="3593207"/>
            <a:ext cx="5081591" cy="301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604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1.2. Ambalajın </a:t>
            </a:r>
            <a:r>
              <a:rPr lang="tr-TR" b="1" dirty="0" smtClean="0"/>
              <a:t>Tarihçesi</a:t>
            </a:r>
            <a:br>
              <a:rPr lang="tr-TR" b="1" dirty="0" smtClean="0"/>
            </a:br>
            <a:r>
              <a:rPr lang="tr-TR" sz="2400" b="1" dirty="0" smtClean="0"/>
              <a:t>- Mısır’dan </a:t>
            </a:r>
            <a:r>
              <a:rPr lang="tr-TR" sz="2400" b="1" dirty="0"/>
              <a:t>günümüze cam ambalaj</a:t>
            </a:r>
            <a:endParaRPr lang="en-US" sz="2400" dirty="0"/>
          </a:p>
        </p:txBody>
      </p:sp>
      <p:sp>
        <p:nvSpPr>
          <p:cNvPr id="3" name="İçerik Yer Tutucusu 2"/>
          <p:cNvSpPr>
            <a:spLocks noGrp="1"/>
          </p:cNvSpPr>
          <p:nvPr>
            <p:ph idx="1"/>
          </p:nvPr>
        </p:nvSpPr>
        <p:spPr>
          <a:xfrm>
            <a:off x="677334" y="2160589"/>
            <a:ext cx="5195432" cy="3880773"/>
          </a:xfrm>
        </p:spPr>
        <p:txBody>
          <a:bodyPr>
            <a:normAutofit lnSpcReduction="10000"/>
          </a:bodyPr>
          <a:lstStyle/>
          <a:p>
            <a:pPr algn="ctr"/>
            <a:r>
              <a:rPr lang="tr-TR" dirty="0"/>
              <a:t>Cam ambalaj ilk olarak MÖ 1500’lü yıllarda Mısır’da kullanılmaya başlandı. O yıllarda, değişik boyutlarda kaplar olarak karşımıza çıkan cam ambalajlar kireç taşı, soda, kum ve silikat karıştırılarak eritiliyor ve sıcak hâlde istenilen şekil verilerek elde ediliyordu. MÖ 1200’lere gelindiğinde ise kalıplara dökülen camdan kaplar ve kupalar yapılmaya başlandı. MÖ 300 yıllarında Fenikelilerin üfleme çubuğunu icadından sonra camın tamamen şeffaf olarak üretimi yapılmaya başlandı. Takip eden bin yıl içinde cam üretme tekniği gelişerek yayılmaya başladı.</a:t>
            </a:r>
            <a:endParaRPr lang="en-US" dirty="0"/>
          </a:p>
          <a:p>
            <a:endParaRPr lang="en-US"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9494" y="758517"/>
            <a:ext cx="4669015" cy="2804144"/>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9494" y="3711578"/>
            <a:ext cx="4669015" cy="2914369"/>
          </a:xfrm>
          <a:prstGeom prst="rect">
            <a:avLst/>
          </a:prstGeom>
        </p:spPr>
      </p:pic>
    </p:spTree>
    <p:extLst>
      <p:ext uri="{BB962C8B-B14F-4D97-AF65-F5344CB8AC3E}">
        <p14:creationId xmlns:p14="http://schemas.microsoft.com/office/powerpoint/2010/main" val="344293017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3.3. Metal Ambalajlar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Yılda yaklaşık 2 milyon ton civarında hurda metal toplanarak geri kazanılır. Hurda demir/çelik kullanımı bu alandaki en büyük miktarı oluşturur. Evsel atıklar arasında ise alüminyum içecek kutuları önemli bir ham madde ve enerji kaynağıdır</a:t>
            </a:r>
            <a:r>
              <a:rPr lang="tr-TR" dirty="0" smtClean="0"/>
              <a:t>.</a:t>
            </a:r>
            <a:endParaRPr lang="en-US" dirty="0"/>
          </a:p>
          <a:p>
            <a:r>
              <a:rPr lang="tr-TR" dirty="0"/>
              <a:t>Gıda sanayinde kullanılan metal kaplar değişik metallerden veya bunların kombinasyonlarından yapılmaktadır.</a:t>
            </a:r>
            <a:endParaRPr lang="en-US" dirty="0"/>
          </a:p>
          <a:p>
            <a:endParaRPr lang="en-US" dirty="0"/>
          </a:p>
        </p:txBody>
      </p:sp>
    </p:spTree>
    <p:extLst>
      <p:ext uri="{BB962C8B-B14F-4D97-AF65-F5344CB8AC3E}">
        <p14:creationId xmlns:p14="http://schemas.microsoft.com/office/powerpoint/2010/main" val="17425327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3.3.1. Gıdalarda Kullanılan Metal Ambalajlar</a:t>
            </a:r>
            <a:r>
              <a:rPr lang="en-US" dirty="0"/>
              <a:t/>
            </a:r>
            <a:br>
              <a:rPr lang="en-US" dirty="0"/>
            </a:br>
            <a:endParaRPr lang="en-US" dirty="0"/>
          </a:p>
        </p:txBody>
      </p:sp>
      <p:sp>
        <p:nvSpPr>
          <p:cNvPr id="3" name="İçerik Yer Tutucusu 2"/>
          <p:cNvSpPr>
            <a:spLocks noGrp="1"/>
          </p:cNvSpPr>
          <p:nvPr>
            <p:ph idx="1"/>
          </p:nvPr>
        </p:nvSpPr>
        <p:spPr/>
        <p:txBody>
          <a:bodyPr>
            <a:normAutofit fontScale="92500" lnSpcReduction="10000"/>
          </a:bodyPr>
          <a:lstStyle/>
          <a:p>
            <a:pPr marL="0" indent="0">
              <a:buNone/>
            </a:pPr>
            <a:r>
              <a:rPr lang="tr-TR" b="1" dirty="0"/>
              <a:t>3.3.1.1. Kalay Kaplamalı Çelik Kaplar (Teneke Kaplar</a:t>
            </a:r>
            <a:r>
              <a:rPr lang="tr-TR" b="1" dirty="0" smtClean="0"/>
              <a:t>)</a:t>
            </a:r>
            <a:endParaRPr lang="tr-TR" dirty="0"/>
          </a:p>
          <a:p>
            <a:endParaRPr lang="en-US" dirty="0"/>
          </a:p>
          <a:p>
            <a:pPr marL="0" indent="0">
              <a:buNone/>
            </a:pPr>
            <a:r>
              <a:rPr lang="tr-TR" dirty="0" smtClean="0"/>
              <a:t>	Gıda </a:t>
            </a:r>
            <a:r>
              <a:rPr lang="tr-TR" dirty="0"/>
              <a:t>sanayinde en çok kullanılan ambalaj malzemesi teneke kaplardır. Tenekenin kalınlığı  0,22  –  0,32  mm’dir.  Yüzeyinin  kalayla  kaplanması  suretiyle  gıda  maddesinin çelikle teması kesilir. Kalay kaplamanın etkinliği şu faktörlere bağlıdır:</a:t>
            </a:r>
            <a:endParaRPr lang="en-US" dirty="0"/>
          </a:p>
          <a:p>
            <a:pPr marL="0" indent="0">
              <a:buNone/>
            </a:pPr>
            <a:endParaRPr lang="en-US" dirty="0"/>
          </a:p>
          <a:p>
            <a:pPr marL="0" indent="0">
              <a:buNone/>
            </a:pPr>
            <a:r>
              <a:rPr lang="tr-TR" dirty="0" smtClean="0"/>
              <a:t>		Kaplama </a:t>
            </a:r>
            <a:r>
              <a:rPr lang="tr-TR" dirty="0"/>
              <a:t>kalınlığı</a:t>
            </a:r>
            <a:endParaRPr lang="en-US" dirty="0"/>
          </a:p>
          <a:p>
            <a:pPr marL="0" indent="0">
              <a:buNone/>
            </a:pPr>
            <a:r>
              <a:rPr lang="tr-TR" dirty="0" smtClean="0"/>
              <a:t>		Kaplamanın </a:t>
            </a:r>
            <a:r>
              <a:rPr lang="tr-TR" dirty="0"/>
              <a:t>homojen olması</a:t>
            </a:r>
            <a:endParaRPr lang="en-US" dirty="0"/>
          </a:p>
          <a:p>
            <a:pPr marL="0" indent="0">
              <a:buNone/>
            </a:pPr>
            <a:r>
              <a:rPr lang="tr-TR" dirty="0" smtClean="0"/>
              <a:t>		Uygulanan </a:t>
            </a:r>
            <a:r>
              <a:rPr lang="tr-TR" dirty="0"/>
              <a:t>kaplama yöntemi</a:t>
            </a:r>
            <a:endParaRPr lang="en-US" dirty="0"/>
          </a:p>
          <a:p>
            <a:pPr marL="0" indent="0">
              <a:buNone/>
            </a:pPr>
            <a:r>
              <a:rPr lang="tr-TR" dirty="0" smtClean="0"/>
              <a:t>		Çelik </a:t>
            </a:r>
            <a:r>
              <a:rPr lang="tr-TR" dirty="0"/>
              <a:t>tabakanın bileşimi</a:t>
            </a:r>
            <a:endParaRPr lang="en-US" dirty="0"/>
          </a:p>
          <a:p>
            <a:pPr marL="0" indent="0">
              <a:buNone/>
            </a:pPr>
            <a:r>
              <a:rPr lang="tr-TR" dirty="0" smtClean="0"/>
              <a:t>		Gıdanın </a:t>
            </a:r>
            <a:r>
              <a:rPr lang="tr-TR" dirty="0"/>
              <a:t>çeşidi</a:t>
            </a:r>
            <a:endParaRPr lang="en-US" dirty="0"/>
          </a:p>
          <a:p>
            <a:endParaRPr lang="en-US" dirty="0"/>
          </a:p>
        </p:txBody>
      </p:sp>
    </p:spTree>
    <p:extLst>
      <p:ext uri="{BB962C8B-B14F-4D97-AF65-F5344CB8AC3E}">
        <p14:creationId xmlns:p14="http://schemas.microsoft.com/office/powerpoint/2010/main" val="123125124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3.3.1.2. Lakla Kaplı Çelik Kaplar</a:t>
            </a:r>
            <a:endParaRPr lang="en-US" dirty="0"/>
          </a:p>
        </p:txBody>
      </p:sp>
      <p:sp>
        <p:nvSpPr>
          <p:cNvPr id="3" name="İçerik Yer Tutucusu 2"/>
          <p:cNvSpPr>
            <a:spLocks noGrp="1"/>
          </p:cNvSpPr>
          <p:nvPr>
            <p:ph idx="1"/>
          </p:nvPr>
        </p:nvSpPr>
        <p:spPr>
          <a:xfrm>
            <a:off x="677334" y="1378039"/>
            <a:ext cx="8596668" cy="4663323"/>
          </a:xfrm>
        </p:spPr>
        <p:txBody>
          <a:bodyPr>
            <a:normAutofit/>
          </a:bodyPr>
          <a:lstStyle/>
          <a:p>
            <a:r>
              <a:rPr lang="tr-TR" dirty="0"/>
              <a:t>Koyu renkli gıda maddeleri (vişne, üzüm vb.) teneke kaplara konduğu zaman bir süre sonra bu maddelerin renginde ağarma görülür. Bu kalayın renk maddelerini etkilemesinin bir sonucudur. Ayrıca sterilizasyon sırasında gıda maddesinde bulunan kükürt, tenekedeki çelik ile </a:t>
            </a:r>
            <a:r>
              <a:rPr lang="tr-TR" dirty="0" err="1"/>
              <a:t>FeS</a:t>
            </a:r>
            <a:r>
              <a:rPr lang="tr-TR" dirty="0"/>
              <a:t> (demir sülfür) oluşturarak renkte kararma meydana getirir. Asitli gıdalar (turşu gibi) tenekede   korozyona   neden   olabilir.   Bu   durum   tenekedeki   kalayın   üzerini   organik maddelerden oluşan ve lak denen bir madde ile kaplamakla büyük ölçüde önlenebilir. Tenekelerin kaplanmasında kullanılan laklar beş grup altında toplanabilir.</a:t>
            </a:r>
            <a:endParaRPr lang="en-US" dirty="0"/>
          </a:p>
          <a:p>
            <a:pPr marL="0" indent="0">
              <a:buNone/>
            </a:pPr>
            <a:r>
              <a:rPr lang="tr-TR" dirty="0" smtClean="0"/>
              <a:t>		</a:t>
            </a:r>
            <a:r>
              <a:rPr lang="tr-TR" dirty="0" err="1" smtClean="0"/>
              <a:t>Oleoresin</a:t>
            </a:r>
            <a:r>
              <a:rPr lang="tr-TR" dirty="0" smtClean="0"/>
              <a:t> </a:t>
            </a:r>
            <a:r>
              <a:rPr lang="tr-TR" dirty="0"/>
              <a:t>(yağlı reçine) lakları</a:t>
            </a:r>
            <a:endParaRPr lang="en-US" dirty="0"/>
          </a:p>
          <a:p>
            <a:pPr marL="0" indent="0">
              <a:buNone/>
            </a:pPr>
            <a:r>
              <a:rPr lang="tr-TR" dirty="0" smtClean="0"/>
              <a:t>		</a:t>
            </a:r>
            <a:r>
              <a:rPr lang="tr-TR" dirty="0" err="1" smtClean="0"/>
              <a:t>Fenolik</a:t>
            </a:r>
            <a:r>
              <a:rPr lang="tr-TR" dirty="0" smtClean="0"/>
              <a:t> </a:t>
            </a:r>
            <a:r>
              <a:rPr lang="tr-TR" dirty="0"/>
              <a:t>(</a:t>
            </a:r>
            <a:r>
              <a:rPr lang="tr-TR" dirty="0" err="1"/>
              <a:t>phenolik</a:t>
            </a:r>
            <a:r>
              <a:rPr lang="tr-TR" dirty="0"/>
              <a:t>) laklar</a:t>
            </a:r>
            <a:endParaRPr lang="en-US" dirty="0"/>
          </a:p>
          <a:p>
            <a:pPr marL="0" indent="0">
              <a:buNone/>
            </a:pPr>
            <a:r>
              <a:rPr lang="tr-TR" dirty="0" smtClean="0"/>
              <a:t>		</a:t>
            </a:r>
            <a:r>
              <a:rPr lang="tr-TR" dirty="0" err="1" smtClean="0"/>
              <a:t>Vinil</a:t>
            </a:r>
            <a:r>
              <a:rPr lang="tr-TR" dirty="0" smtClean="0"/>
              <a:t> </a:t>
            </a:r>
            <a:r>
              <a:rPr lang="tr-TR" dirty="0"/>
              <a:t>(</a:t>
            </a:r>
            <a:r>
              <a:rPr lang="tr-TR" dirty="0" err="1"/>
              <a:t>vinyl</a:t>
            </a:r>
            <a:r>
              <a:rPr lang="tr-TR" dirty="0"/>
              <a:t>) </a:t>
            </a:r>
            <a:r>
              <a:rPr lang="tr-TR" dirty="0" smtClean="0"/>
              <a:t>laklar</a:t>
            </a:r>
          </a:p>
          <a:p>
            <a:pPr marL="0" indent="0">
              <a:buNone/>
            </a:pPr>
            <a:r>
              <a:rPr lang="tr-TR" dirty="0" smtClean="0"/>
              <a:t>		</a:t>
            </a:r>
            <a:r>
              <a:rPr lang="tr-TR" dirty="0" err="1" smtClean="0"/>
              <a:t>Epoksi</a:t>
            </a:r>
            <a:r>
              <a:rPr lang="tr-TR" dirty="0" smtClean="0"/>
              <a:t> </a:t>
            </a:r>
            <a:r>
              <a:rPr lang="tr-TR" dirty="0"/>
              <a:t>(</a:t>
            </a:r>
            <a:r>
              <a:rPr lang="tr-TR" dirty="0" err="1"/>
              <a:t>epoxy</a:t>
            </a:r>
            <a:r>
              <a:rPr lang="tr-TR" dirty="0"/>
              <a:t>) </a:t>
            </a:r>
            <a:r>
              <a:rPr lang="tr-TR" dirty="0" smtClean="0"/>
              <a:t>laklar</a:t>
            </a:r>
            <a:endParaRPr lang="tr-TR" dirty="0"/>
          </a:p>
          <a:p>
            <a:pPr marL="0" indent="0">
              <a:buNone/>
            </a:pPr>
            <a:r>
              <a:rPr lang="tr-TR" dirty="0"/>
              <a:t>	</a:t>
            </a:r>
            <a:r>
              <a:rPr lang="tr-TR" dirty="0" smtClean="0"/>
              <a:t>	</a:t>
            </a:r>
            <a:r>
              <a:rPr lang="tr-TR" dirty="0" err="1"/>
              <a:t>Akrilin</a:t>
            </a:r>
            <a:r>
              <a:rPr lang="tr-TR" dirty="0"/>
              <a:t> (</a:t>
            </a:r>
            <a:r>
              <a:rPr lang="tr-TR" dirty="0" err="1"/>
              <a:t>acrylic</a:t>
            </a:r>
            <a:r>
              <a:rPr lang="tr-TR" dirty="0"/>
              <a:t>) laklar</a:t>
            </a:r>
            <a:endParaRPr lang="en-US" dirty="0"/>
          </a:p>
          <a:p>
            <a:endParaRPr lang="en-US" dirty="0"/>
          </a:p>
        </p:txBody>
      </p:sp>
    </p:spTree>
    <p:extLst>
      <p:ext uri="{BB962C8B-B14F-4D97-AF65-F5344CB8AC3E}">
        <p14:creationId xmlns:p14="http://schemas.microsoft.com/office/powerpoint/2010/main" val="11628940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594369476"/>
              </p:ext>
            </p:extLst>
          </p:nvPr>
        </p:nvGraphicFramePr>
        <p:xfrm>
          <a:off x="109182" y="109182"/>
          <a:ext cx="11941791" cy="6619164"/>
        </p:xfrm>
        <a:graphic>
          <a:graphicData uri="http://schemas.openxmlformats.org/drawingml/2006/table">
            <a:tbl>
              <a:tblPr firstRow="1" bandRow="1">
                <a:tableStyleId>{5C22544A-7EE6-4342-B048-85BDC9FD1C3A}</a:tableStyleId>
              </a:tblPr>
              <a:tblGrid>
                <a:gridCol w="3980597"/>
                <a:gridCol w="3980597"/>
                <a:gridCol w="3980597"/>
              </a:tblGrid>
              <a:tr h="712253">
                <a:tc>
                  <a:txBody>
                    <a:bodyPr/>
                    <a:lstStyle/>
                    <a:p>
                      <a:pPr algn="ctr"/>
                      <a:r>
                        <a:rPr lang="tr-TR" dirty="0" smtClean="0"/>
                        <a:t>Kaplama</a:t>
                      </a:r>
                      <a:endParaRPr lang="en-US" dirty="0"/>
                    </a:p>
                  </a:txBody>
                  <a:tcPr anchor="ctr"/>
                </a:tc>
                <a:tc>
                  <a:txBody>
                    <a:bodyPr/>
                    <a:lstStyle/>
                    <a:p>
                      <a:pPr algn="ctr"/>
                      <a:r>
                        <a:rPr lang="tr-TR" dirty="0" smtClean="0"/>
                        <a:t>Tipik</a:t>
                      </a:r>
                      <a:r>
                        <a:rPr lang="tr-TR" baseline="0" dirty="0" smtClean="0"/>
                        <a:t> Kullanımları</a:t>
                      </a:r>
                      <a:endParaRPr lang="en-US" dirty="0"/>
                    </a:p>
                  </a:txBody>
                  <a:tcPr anchor="ctr"/>
                </a:tc>
                <a:tc>
                  <a:txBody>
                    <a:bodyPr/>
                    <a:lstStyle/>
                    <a:p>
                      <a:pPr algn="ctr"/>
                      <a:r>
                        <a:rPr lang="tr-TR" dirty="0" smtClean="0"/>
                        <a:t>Tip</a:t>
                      </a:r>
                      <a:endParaRPr lang="en-US" dirty="0"/>
                    </a:p>
                  </a:txBody>
                  <a:tcPr anchor="ctr"/>
                </a:tc>
              </a:tr>
              <a:tr h="921140">
                <a:tc>
                  <a:txBody>
                    <a:bodyPr/>
                    <a:lstStyle/>
                    <a:p>
                      <a:pPr algn="ctr"/>
                      <a:r>
                        <a:rPr lang="tr-TR" sz="1800" kern="1200" dirty="0" smtClean="0">
                          <a:solidFill>
                            <a:schemeClr val="dk1"/>
                          </a:solidFill>
                          <a:effectLst/>
                          <a:latin typeface="+mn-lt"/>
                          <a:ea typeface="+mn-ea"/>
                          <a:cs typeface="+mn-cs"/>
                        </a:rPr>
                        <a:t>Meyve lakı</a:t>
                      </a:r>
                      <a:endParaRPr lang="en-US" dirty="0"/>
                    </a:p>
                  </a:txBody>
                  <a:tcPr anchor="ctr"/>
                </a:tc>
                <a:tc>
                  <a:txBody>
                    <a:bodyPr/>
                    <a:lstStyle/>
                    <a:p>
                      <a:pPr algn="ctr"/>
                      <a:r>
                        <a:rPr lang="tr-TR" sz="1800" kern="1200" dirty="0" smtClean="0">
                          <a:solidFill>
                            <a:schemeClr val="dk1"/>
                          </a:solidFill>
                          <a:effectLst/>
                          <a:latin typeface="+mn-lt"/>
                          <a:ea typeface="+mn-ea"/>
                          <a:cs typeface="+mn-cs"/>
                        </a:rPr>
                        <a:t>Koyu  renkli  çilek,  kiraz  ve  diğer metal tuzlarından korunması gereken meyveler</a:t>
                      </a:r>
                      <a:endParaRPr lang="en-US" dirty="0"/>
                    </a:p>
                  </a:txBody>
                  <a:tcPr anchor="ctr"/>
                </a:tc>
                <a:tc>
                  <a:txBody>
                    <a:bodyPr/>
                    <a:lstStyle/>
                    <a:p>
                      <a:pPr algn="ctr"/>
                      <a:r>
                        <a:rPr lang="tr-TR" sz="1800" kern="1200" dirty="0" err="1" smtClean="0">
                          <a:solidFill>
                            <a:schemeClr val="dk1"/>
                          </a:solidFill>
                          <a:effectLst/>
                          <a:latin typeface="+mn-lt"/>
                          <a:ea typeface="+mn-ea"/>
                          <a:cs typeface="+mn-cs"/>
                        </a:rPr>
                        <a:t>Oleoresinli</a:t>
                      </a:r>
                      <a:r>
                        <a:rPr lang="tr-TR" sz="1800" kern="1200" dirty="0" smtClean="0">
                          <a:solidFill>
                            <a:schemeClr val="dk1"/>
                          </a:solidFill>
                          <a:effectLst/>
                          <a:latin typeface="+mn-lt"/>
                          <a:ea typeface="+mn-ea"/>
                          <a:cs typeface="+mn-cs"/>
                        </a:rPr>
                        <a:t> laklar</a:t>
                      </a:r>
                      <a:endParaRPr lang="en-US" dirty="0"/>
                    </a:p>
                  </a:txBody>
                  <a:tcPr anchor="ctr"/>
                </a:tc>
              </a:tr>
              <a:tr h="712253">
                <a:tc>
                  <a:txBody>
                    <a:bodyPr/>
                    <a:lstStyle/>
                    <a:p>
                      <a:pPr algn="ctr"/>
                      <a:r>
                        <a:rPr lang="tr-TR" sz="1800" kern="1200" dirty="0" smtClean="0">
                          <a:solidFill>
                            <a:schemeClr val="dk1"/>
                          </a:solidFill>
                          <a:effectLst/>
                          <a:latin typeface="+mn-lt"/>
                          <a:ea typeface="+mn-ea"/>
                          <a:cs typeface="+mn-cs"/>
                        </a:rPr>
                        <a:t>C lakı (</a:t>
                      </a:r>
                      <a:r>
                        <a:rPr lang="tr-TR" sz="1800" kern="1200" dirty="0" err="1" smtClean="0">
                          <a:solidFill>
                            <a:schemeClr val="dk1"/>
                          </a:solidFill>
                          <a:effectLst/>
                          <a:latin typeface="+mn-lt"/>
                          <a:ea typeface="+mn-ea"/>
                          <a:cs typeface="+mn-cs"/>
                        </a:rPr>
                        <a:t>C.enamel</a:t>
                      </a:r>
                      <a:r>
                        <a:rPr lang="tr-TR" sz="1800" kern="1200" dirty="0" smtClean="0">
                          <a:solidFill>
                            <a:schemeClr val="dk1"/>
                          </a:solidFill>
                          <a:effectLst/>
                          <a:latin typeface="+mn-lt"/>
                          <a:ea typeface="+mn-ea"/>
                          <a:cs typeface="+mn-cs"/>
                        </a:rPr>
                        <a:t>)</a:t>
                      </a:r>
                      <a:endParaRPr lang="en-US" dirty="0"/>
                    </a:p>
                  </a:txBody>
                  <a:tcPr anchor="ctr"/>
                </a:tc>
                <a:tc>
                  <a:txBody>
                    <a:bodyPr/>
                    <a:lstStyle/>
                    <a:p>
                      <a:pPr algn="ctr"/>
                      <a:r>
                        <a:rPr lang="tr-TR" sz="1800" kern="1200" dirty="0" smtClean="0">
                          <a:solidFill>
                            <a:schemeClr val="dk1"/>
                          </a:solidFill>
                          <a:effectLst/>
                          <a:latin typeface="+mn-lt"/>
                          <a:ea typeface="+mn-ea"/>
                          <a:cs typeface="+mn-cs"/>
                        </a:rPr>
                        <a:t>Mısır, bezelye ve diğer kükürt içeren ürünler ve bazı deniz ürünleri</a:t>
                      </a:r>
                      <a:endParaRPr lang="en-US" dirty="0"/>
                    </a:p>
                  </a:txBody>
                  <a:tcPr anchor="ctr"/>
                </a:tc>
                <a:tc>
                  <a:txBody>
                    <a:bodyPr/>
                    <a:lstStyle/>
                    <a:p>
                      <a:pPr algn="ctr"/>
                      <a:r>
                        <a:rPr lang="tr-TR" sz="1800" kern="1200" dirty="0" smtClean="0">
                          <a:solidFill>
                            <a:schemeClr val="dk1"/>
                          </a:solidFill>
                          <a:effectLst/>
                          <a:latin typeface="+mn-lt"/>
                          <a:ea typeface="+mn-ea"/>
                          <a:cs typeface="+mn-cs"/>
                        </a:rPr>
                        <a:t>Süspansiyon    hâlde    </a:t>
                      </a:r>
                      <a:r>
                        <a:rPr lang="tr-TR" sz="1800" kern="1200" dirty="0" err="1" smtClean="0">
                          <a:solidFill>
                            <a:schemeClr val="dk1"/>
                          </a:solidFill>
                          <a:effectLst/>
                          <a:latin typeface="+mn-lt"/>
                          <a:ea typeface="+mn-ea"/>
                          <a:cs typeface="+mn-cs"/>
                        </a:rPr>
                        <a:t>ZnO</a:t>
                      </a:r>
                      <a:endParaRPr lang="en-US" sz="1800" kern="1200" dirty="0" smtClean="0">
                        <a:solidFill>
                          <a:schemeClr val="dk1"/>
                        </a:solidFill>
                        <a:effectLst/>
                        <a:latin typeface="+mn-lt"/>
                        <a:ea typeface="+mn-ea"/>
                        <a:cs typeface="+mn-cs"/>
                      </a:endParaRPr>
                    </a:p>
                    <a:p>
                      <a:pPr algn="ctr"/>
                      <a:r>
                        <a:rPr lang="tr-TR" sz="1800" kern="1200" dirty="0" smtClean="0">
                          <a:solidFill>
                            <a:schemeClr val="dk1"/>
                          </a:solidFill>
                          <a:effectLst/>
                          <a:latin typeface="+mn-lt"/>
                          <a:ea typeface="+mn-ea"/>
                          <a:cs typeface="+mn-cs"/>
                        </a:rPr>
                        <a:t>içeren </a:t>
                      </a:r>
                      <a:r>
                        <a:rPr lang="tr-TR" sz="1800" kern="1200" dirty="0" err="1" smtClean="0">
                          <a:solidFill>
                            <a:schemeClr val="dk1"/>
                          </a:solidFill>
                          <a:effectLst/>
                          <a:latin typeface="+mn-lt"/>
                          <a:ea typeface="+mn-ea"/>
                          <a:cs typeface="+mn-cs"/>
                        </a:rPr>
                        <a:t>oleoresinli</a:t>
                      </a:r>
                      <a:r>
                        <a:rPr lang="tr-TR" sz="1800" kern="1200" dirty="0" smtClean="0">
                          <a:solidFill>
                            <a:schemeClr val="dk1"/>
                          </a:solidFill>
                          <a:effectLst/>
                          <a:latin typeface="+mn-lt"/>
                          <a:ea typeface="+mn-ea"/>
                          <a:cs typeface="+mn-cs"/>
                        </a:rPr>
                        <a:t> laklar</a:t>
                      </a:r>
                      <a:endParaRPr lang="en-US" dirty="0"/>
                    </a:p>
                  </a:txBody>
                  <a:tcPr anchor="ctr"/>
                </a:tc>
              </a:tr>
              <a:tr h="712253">
                <a:tc>
                  <a:txBody>
                    <a:bodyPr/>
                    <a:lstStyle/>
                    <a:p>
                      <a:pPr algn="ctr"/>
                      <a:r>
                        <a:rPr lang="tr-TR" sz="1800" kern="1200" dirty="0" err="1" smtClean="0">
                          <a:solidFill>
                            <a:schemeClr val="dk1"/>
                          </a:solidFill>
                          <a:effectLst/>
                          <a:latin typeface="+mn-lt"/>
                          <a:ea typeface="+mn-ea"/>
                          <a:cs typeface="+mn-cs"/>
                        </a:rPr>
                        <a:t>Sitrüs</a:t>
                      </a:r>
                      <a:r>
                        <a:rPr lang="tr-TR" sz="1800" kern="1200" dirty="0" smtClean="0">
                          <a:solidFill>
                            <a:schemeClr val="dk1"/>
                          </a:solidFill>
                          <a:effectLst/>
                          <a:latin typeface="+mn-lt"/>
                          <a:ea typeface="+mn-ea"/>
                          <a:cs typeface="+mn-cs"/>
                        </a:rPr>
                        <a:t> lakı</a:t>
                      </a:r>
                      <a:endParaRPr lang="en-US" dirty="0"/>
                    </a:p>
                  </a:txBody>
                  <a:tcPr anchor="ctr"/>
                </a:tc>
                <a:tc>
                  <a:txBody>
                    <a:bodyPr/>
                    <a:lstStyle/>
                    <a:p>
                      <a:pPr algn="ctr"/>
                      <a:r>
                        <a:rPr lang="tr-TR" sz="1800" kern="1200" dirty="0" err="1" smtClean="0">
                          <a:solidFill>
                            <a:schemeClr val="dk1"/>
                          </a:solidFill>
                          <a:effectLst/>
                          <a:latin typeface="+mn-lt"/>
                          <a:ea typeface="+mn-ea"/>
                          <a:cs typeface="+mn-cs"/>
                        </a:rPr>
                        <a:t>Sitrüs</a:t>
                      </a:r>
                      <a:r>
                        <a:rPr lang="tr-TR" sz="1800" kern="1200" dirty="0" smtClean="0">
                          <a:solidFill>
                            <a:schemeClr val="dk1"/>
                          </a:solidFill>
                          <a:effectLst/>
                          <a:latin typeface="+mn-lt"/>
                          <a:ea typeface="+mn-ea"/>
                          <a:cs typeface="+mn-cs"/>
                        </a:rPr>
                        <a:t> ürünleri ve </a:t>
                      </a:r>
                      <a:r>
                        <a:rPr lang="tr-TR" sz="1800" kern="1200" dirty="0" err="1" smtClean="0">
                          <a:solidFill>
                            <a:schemeClr val="dk1"/>
                          </a:solidFill>
                          <a:effectLst/>
                          <a:latin typeface="+mn-lt"/>
                          <a:ea typeface="+mn-ea"/>
                          <a:cs typeface="+mn-cs"/>
                        </a:rPr>
                        <a:t>konsantratları</a:t>
                      </a:r>
                      <a:endParaRPr lang="en-US" dirty="0"/>
                    </a:p>
                  </a:txBody>
                  <a:tcPr anchor="ctr"/>
                </a:tc>
                <a:tc>
                  <a:txBody>
                    <a:bodyPr/>
                    <a:lstStyle/>
                    <a:p>
                      <a:pPr algn="ctr"/>
                      <a:r>
                        <a:rPr lang="tr-TR" sz="1800" kern="1200" dirty="0" err="1" smtClean="0">
                          <a:solidFill>
                            <a:schemeClr val="dk1"/>
                          </a:solidFill>
                          <a:effectLst/>
                          <a:latin typeface="+mn-lt"/>
                          <a:ea typeface="+mn-ea"/>
                          <a:cs typeface="+mn-cs"/>
                        </a:rPr>
                        <a:t>Modifiye</a:t>
                      </a:r>
                      <a:r>
                        <a:rPr lang="tr-TR" sz="1800" kern="1200" dirty="0" smtClean="0">
                          <a:solidFill>
                            <a:schemeClr val="dk1"/>
                          </a:solidFill>
                          <a:effectLst/>
                          <a:latin typeface="+mn-lt"/>
                          <a:ea typeface="+mn-ea"/>
                          <a:cs typeface="+mn-cs"/>
                        </a:rPr>
                        <a:t> </a:t>
                      </a:r>
                      <a:r>
                        <a:rPr lang="tr-TR" sz="1800" kern="1200" dirty="0" err="1" smtClean="0">
                          <a:solidFill>
                            <a:schemeClr val="dk1"/>
                          </a:solidFill>
                          <a:effectLst/>
                          <a:latin typeface="+mn-lt"/>
                          <a:ea typeface="+mn-ea"/>
                          <a:cs typeface="+mn-cs"/>
                        </a:rPr>
                        <a:t>oleorisin</a:t>
                      </a:r>
                      <a:r>
                        <a:rPr lang="tr-TR" sz="1800" kern="1200" dirty="0" smtClean="0">
                          <a:solidFill>
                            <a:schemeClr val="dk1"/>
                          </a:solidFill>
                          <a:effectLst/>
                          <a:latin typeface="+mn-lt"/>
                          <a:ea typeface="+mn-ea"/>
                          <a:cs typeface="+mn-cs"/>
                        </a:rPr>
                        <a:t> lakları</a:t>
                      </a:r>
                      <a:endParaRPr lang="en-US" dirty="0"/>
                    </a:p>
                  </a:txBody>
                  <a:tcPr anchor="ctr"/>
                </a:tc>
              </a:tr>
              <a:tr h="712253">
                <a:tc>
                  <a:txBody>
                    <a:bodyPr/>
                    <a:lstStyle/>
                    <a:p>
                      <a:pPr algn="ctr"/>
                      <a:r>
                        <a:rPr lang="tr-TR" sz="1800" kern="1200" dirty="0" smtClean="0">
                          <a:solidFill>
                            <a:schemeClr val="dk1"/>
                          </a:solidFill>
                          <a:effectLst/>
                          <a:latin typeface="+mn-lt"/>
                          <a:ea typeface="+mn-ea"/>
                          <a:cs typeface="+mn-cs"/>
                        </a:rPr>
                        <a:t>Deniz ürünleri lakı</a:t>
                      </a:r>
                      <a:endParaRPr lang="en-US" dirty="0"/>
                    </a:p>
                  </a:txBody>
                  <a:tcPr anchor="ctr"/>
                </a:tc>
                <a:tc>
                  <a:txBody>
                    <a:bodyPr/>
                    <a:lstStyle/>
                    <a:p>
                      <a:pPr algn="ctr"/>
                      <a:r>
                        <a:rPr lang="tr-TR" sz="1800" kern="1200" dirty="0" smtClean="0">
                          <a:solidFill>
                            <a:schemeClr val="dk1"/>
                          </a:solidFill>
                          <a:effectLst/>
                          <a:latin typeface="+mn-lt"/>
                          <a:ea typeface="+mn-ea"/>
                          <a:cs typeface="+mn-cs"/>
                        </a:rPr>
                        <a:t>Balık ürünleri</a:t>
                      </a:r>
                      <a:endParaRPr lang="en-US" dirty="0"/>
                    </a:p>
                  </a:txBody>
                  <a:tcPr anchor="ctr"/>
                </a:tc>
                <a:tc>
                  <a:txBody>
                    <a:bodyPr/>
                    <a:lstStyle/>
                    <a:p>
                      <a:pPr algn="ctr"/>
                      <a:r>
                        <a:rPr lang="tr-TR" sz="1800" kern="1200" dirty="0" err="1" smtClean="0">
                          <a:solidFill>
                            <a:schemeClr val="dk1"/>
                          </a:solidFill>
                          <a:effectLst/>
                          <a:latin typeface="+mn-lt"/>
                          <a:ea typeface="+mn-ea"/>
                          <a:cs typeface="+mn-cs"/>
                        </a:rPr>
                        <a:t>Fenolik</a:t>
                      </a:r>
                      <a:r>
                        <a:rPr lang="tr-TR" sz="1800" kern="1200" dirty="0" smtClean="0">
                          <a:solidFill>
                            <a:schemeClr val="dk1"/>
                          </a:solidFill>
                          <a:effectLst/>
                          <a:latin typeface="+mn-lt"/>
                          <a:ea typeface="+mn-ea"/>
                          <a:cs typeface="+mn-cs"/>
                        </a:rPr>
                        <a:t> laklar</a:t>
                      </a:r>
                      <a:endParaRPr lang="en-US" dirty="0"/>
                    </a:p>
                  </a:txBody>
                  <a:tcPr anchor="ctr"/>
                </a:tc>
              </a:tr>
              <a:tr h="712253">
                <a:tc>
                  <a:txBody>
                    <a:bodyPr/>
                    <a:lstStyle/>
                    <a:p>
                      <a:pPr algn="ctr"/>
                      <a:r>
                        <a:rPr lang="tr-TR" sz="1800" kern="1200" dirty="0" smtClean="0">
                          <a:solidFill>
                            <a:schemeClr val="dk1"/>
                          </a:solidFill>
                          <a:effectLst/>
                          <a:latin typeface="+mn-lt"/>
                          <a:ea typeface="+mn-ea"/>
                          <a:cs typeface="+mn-cs"/>
                        </a:rPr>
                        <a:t>Et ürünleri lakı</a:t>
                      </a:r>
                      <a:endParaRPr lang="en-US" dirty="0"/>
                    </a:p>
                  </a:txBody>
                  <a:tcPr anchor="ctr"/>
                </a:tc>
                <a:tc>
                  <a:txBody>
                    <a:bodyPr/>
                    <a:lstStyle/>
                    <a:p>
                      <a:pPr algn="ctr"/>
                      <a:r>
                        <a:rPr lang="tr-TR" sz="1800" kern="1200" dirty="0" smtClean="0">
                          <a:solidFill>
                            <a:schemeClr val="dk1"/>
                          </a:solidFill>
                          <a:effectLst/>
                          <a:latin typeface="+mn-lt"/>
                          <a:ea typeface="+mn-ea"/>
                          <a:cs typeface="+mn-cs"/>
                        </a:rPr>
                        <a:t>Et ve muhtelif özel ürünler</a:t>
                      </a:r>
                      <a:endParaRPr lang="en-US" dirty="0"/>
                    </a:p>
                  </a:txBody>
                  <a:tcPr anchor="ctr"/>
                </a:tc>
                <a:tc>
                  <a:txBody>
                    <a:bodyPr/>
                    <a:lstStyle/>
                    <a:p>
                      <a:pPr algn="ctr"/>
                      <a:r>
                        <a:rPr lang="tr-TR" sz="1800" kern="1200" dirty="0" err="1" smtClean="0">
                          <a:solidFill>
                            <a:schemeClr val="dk1"/>
                          </a:solidFill>
                          <a:effectLst/>
                          <a:latin typeface="+mn-lt"/>
                          <a:ea typeface="+mn-ea"/>
                          <a:cs typeface="+mn-cs"/>
                        </a:rPr>
                        <a:t>Aluminyum</a:t>
                      </a:r>
                      <a:r>
                        <a:rPr lang="tr-TR" sz="1800" kern="1200" baseline="0" dirty="0" smtClean="0">
                          <a:solidFill>
                            <a:schemeClr val="dk1"/>
                          </a:solidFill>
                          <a:effectLst/>
                          <a:latin typeface="+mn-lt"/>
                          <a:ea typeface="+mn-ea"/>
                          <a:cs typeface="+mn-cs"/>
                        </a:rPr>
                        <a:t> </a:t>
                      </a:r>
                      <a:r>
                        <a:rPr lang="tr-TR" sz="1800" kern="1200" dirty="0" smtClean="0">
                          <a:solidFill>
                            <a:schemeClr val="dk1"/>
                          </a:solidFill>
                          <a:effectLst/>
                          <a:latin typeface="+mn-lt"/>
                          <a:ea typeface="+mn-ea"/>
                          <a:cs typeface="+mn-cs"/>
                        </a:rPr>
                        <a:t>pigmentli </a:t>
                      </a:r>
                      <a:r>
                        <a:rPr lang="tr-TR" sz="1800" kern="1200" dirty="0" err="1" smtClean="0">
                          <a:solidFill>
                            <a:schemeClr val="dk1"/>
                          </a:solidFill>
                          <a:effectLst/>
                          <a:latin typeface="+mn-lt"/>
                          <a:ea typeface="+mn-ea"/>
                          <a:cs typeface="+mn-cs"/>
                        </a:rPr>
                        <a:t>modifiye</a:t>
                      </a:r>
                      <a:r>
                        <a:rPr lang="tr-TR" sz="1800" kern="1200" dirty="0" smtClean="0">
                          <a:solidFill>
                            <a:schemeClr val="dk1"/>
                          </a:solidFill>
                          <a:effectLst/>
                          <a:latin typeface="+mn-lt"/>
                          <a:ea typeface="+mn-ea"/>
                          <a:cs typeface="+mn-cs"/>
                        </a:rPr>
                        <a:t> </a:t>
                      </a:r>
                      <a:r>
                        <a:rPr lang="tr-TR" sz="1800" kern="1200" dirty="0" err="1" smtClean="0">
                          <a:solidFill>
                            <a:schemeClr val="dk1"/>
                          </a:solidFill>
                          <a:effectLst/>
                          <a:latin typeface="+mn-lt"/>
                          <a:ea typeface="+mn-ea"/>
                          <a:cs typeface="+mn-cs"/>
                        </a:rPr>
                        <a:t>eponlar</a:t>
                      </a:r>
                      <a:endParaRPr lang="en-US" dirty="0"/>
                    </a:p>
                  </a:txBody>
                  <a:tcPr anchor="ctr"/>
                </a:tc>
              </a:tr>
              <a:tr h="712253">
                <a:tc>
                  <a:txBody>
                    <a:bodyPr/>
                    <a:lstStyle/>
                    <a:p>
                      <a:pPr algn="ctr"/>
                      <a:r>
                        <a:rPr lang="tr-TR" sz="1800" kern="1200" dirty="0" smtClean="0">
                          <a:solidFill>
                            <a:schemeClr val="dk1"/>
                          </a:solidFill>
                          <a:effectLst/>
                          <a:latin typeface="+mn-lt"/>
                          <a:ea typeface="+mn-ea"/>
                          <a:cs typeface="+mn-cs"/>
                        </a:rPr>
                        <a:t>Süt ürünleri lakı</a:t>
                      </a:r>
                      <a:endParaRPr lang="en-US" dirty="0"/>
                    </a:p>
                  </a:txBody>
                  <a:tcPr anchor="ctr"/>
                </a:tc>
                <a:tc>
                  <a:txBody>
                    <a:bodyPr/>
                    <a:lstStyle/>
                    <a:p>
                      <a:pPr algn="ctr"/>
                      <a:r>
                        <a:rPr lang="tr-TR" sz="1800" kern="1200" dirty="0" smtClean="0">
                          <a:solidFill>
                            <a:schemeClr val="dk1"/>
                          </a:solidFill>
                          <a:effectLst/>
                          <a:latin typeface="+mn-lt"/>
                          <a:ea typeface="+mn-ea"/>
                          <a:cs typeface="+mn-cs"/>
                        </a:rPr>
                        <a:t>Süt ve süt ürünleri, yumurta</a:t>
                      </a:r>
                      <a:endParaRPr lang="en-US" dirty="0"/>
                    </a:p>
                  </a:txBody>
                  <a:tcPr anchor="ctr"/>
                </a:tc>
                <a:tc>
                  <a:txBody>
                    <a:bodyPr/>
                    <a:lstStyle/>
                    <a:p>
                      <a:pPr algn="ctr"/>
                      <a:r>
                        <a:rPr lang="tr-TR" sz="1800" kern="1200" dirty="0" err="1" smtClean="0">
                          <a:solidFill>
                            <a:schemeClr val="dk1"/>
                          </a:solidFill>
                          <a:effectLst/>
                          <a:latin typeface="+mn-lt"/>
                          <a:ea typeface="+mn-ea"/>
                          <a:cs typeface="+mn-cs"/>
                        </a:rPr>
                        <a:t>Eponlar</a:t>
                      </a:r>
                      <a:endParaRPr lang="en-US" dirty="0"/>
                    </a:p>
                  </a:txBody>
                  <a:tcPr anchor="ctr"/>
                </a:tc>
              </a:tr>
              <a:tr h="712253">
                <a:tc>
                  <a:txBody>
                    <a:bodyPr/>
                    <a:lstStyle/>
                    <a:p>
                      <a:pPr algn="ctr"/>
                      <a:r>
                        <a:rPr lang="tr-TR" sz="1800" kern="1200" dirty="0" smtClean="0">
                          <a:solidFill>
                            <a:schemeClr val="dk1"/>
                          </a:solidFill>
                          <a:effectLst/>
                          <a:latin typeface="+mn-lt"/>
                          <a:ea typeface="+mn-ea"/>
                          <a:cs typeface="+mn-cs"/>
                        </a:rPr>
                        <a:t>Gazsız içecekler lakı</a:t>
                      </a:r>
                      <a:endParaRPr lang="en-US" dirty="0"/>
                    </a:p>
                  </a:txBody>
                  <a:tcPr anchor="ctr"/>
                </a:tc>
                <a:tc>
                  <a:txBody>
                    <a:bodyPr/>
                    <a:lstStyle/>
                    <a:p>
                      <a:pPr algn="ctr"/>
                      <a:r>
                        <a:rPr lang="tr-TR" sz="1800" kern="1200" dirty="0" smtClean="0">
                          <a:solidFill>
                            <a:schemeClr val="dk1"/>
                          </a:solidFill>
                          <a:effectLst/>
                          <a:latin typeface="+mn-lt"/>
                          <a:ea typeface="+mn-ea"/>
                          <a:cs typeface="+mn-cs"/>
                        </a:rPr>
                        <a:t>Sebze  suları,  renkli  meyve  suları,</a:t>
                      </a:r>
                      <a:endParaRPr lang="en-US" sz="1800" kern="1200" dirty="0" smtClean="0">
                        <a:solidFill>
                          <a:schemeClr val="dk1"/>
                        </a:solidFill>
                        <a:effectLst/>
                        <a:latin typeface="+mn-lt"/>
                        <a:ea typeface="+mn-ea"/>
                        <a:cs typeface="+mn-cs"/>
                      </a:endParaRPr>
                    </a:p>
                    <a:p>
                      <a:pPr algn="ctr"/>
                      <a:r>
                        <a:rPr lang="tr-TR" sz="1800" kern="1200" dirty="0" err="1" smtClean="0">
                          <a:solidFill>
                            <a:schemeClr val="dk1"/>
                          </a:solidFill>
                          <a:effectLst/>
                          <a:latin typeface="+mn-lt"/>
                          <a:ea typeface="+mn-ea"/>
                          <a:cs typeface="+mn-cs"/>
                        </a:rPr>
                        <a:t>korrozif</a:t>
                      </a:r>
                      <a:r>
                        <a:rPr lang="tr-TR" sz="1800" kern="1200" dirty="0" smtClean="0">
                          <a:solidFill>
                            <a:schemeClr val="dk1"/>
                          </a:solidFill>
                          <a:effectLst/>
                          <a:latin typeface="+mn-lt"/>
                          <a:ea typeface="+mn-ea"/>
                          <a:cs typeface="+mn-cs"/>
                        </a:rPr>
                        <a:t> meyveler, gazsız içecekler</a:t>
                      </a:r>
                      <a:endParaRPr lang="en-US" dirty="0"/>
                    </a:p>
                  </a:txBody>
                  <a:tcPr anchor="ctr"/>
                </a:tc>
                <a:tc>
                  <a:txBody>
                    <a:bodyPr/>
                    <a:lstStyle/>
                    <a:p>
                      <a:pPr algn="ctr"/>
                      <a:r>
                        <a:rPr lang="tr-TR" sz="1800" kern="1200" dirty="0" smtClean="0">
                          <a:solidFill>
                            <a:schemeClr val="dk1"/>
                          </a:solidFill>
                          <a:effectLst/>
                          <a:latin typeface="+mn-lt"/>
                          <a:ea typeface="+mn-ea"/>
                          <a:cs typeface="+mn-cs"/>
                        </a:rPr>
                        <a:t>Altta  </a:t>
                      </a:r>
                      <a:r>
                        <a:rPr lang="tr-TR" sz="1800" kern="1200" dirty="0" err="1" smtClean="0">
                          <a:solidFill>
                            <a:schemeClr val="dk1"/>
                          </a:solidFill>
                          <a:effectLst/>
                          <a:latin typeface="+mn-lt"/>
                          <a:ea typeface="+mn-ea"/>
                          <a:cs typeface="+mn-cs"/>
                        </a:rPr>
                        <a:t>oleorisin</a:t>
                      </a:r>
                      <a:r>
                        <a:rPr lang="tr-TR" sz="1800" kern="1200" dirty="0" smtClean="0">
                          <a:solidFill>
                            <a:schemeClr val="dk1"/>
                          </a:solidFill>
                          <a:effectLst/>
                          <a:latin typeface="+mn-lt"/>
                          <a:ea typeface="+mn-ea"/>
                          <a:cs typeface="+mn-cs"/>
                        </a:rPr>
                        <a:t>  üstte  </a:t>
                      </a:r>
                      <a:r>
                        <a:rPr lang="tr-TR" sz="1800" kern="1200" dirty="0" err="1" smtClean="0">
                          <a:solidFill>
                            <a:schemeClr val="dk1"/>
                          </a:solidFill>
                          <a:effectLst/>
                          <a:latin typeface="+mn-lt"/>
                          <a:ea typeface="+mn-ea"/>
                          <a:cs typeface="+mn-cs"/>
                        </a:rPr>
                        <a:t>vinil</a:t>
                      </a:r>
                      <a:r>
                        <a:rPr lang="tr-TR" sz="1800" kern="1200" dirty="0" smtClean="0">
                          <a:solidFill>
                            <a:schemeClr val="dk1"/>
                          </a:solidFill>
                          <a:effectLst/>
                          <a:latin typeface="+mn-lt"/>
                          <a:ea typeface="+mn-ea"/>
                          <a:cs typeface="+mn-cs"/>
                        </a:rPr>
                        <a:t> olmak üzere iki katlı</a:t>
                      </a:r>
                      <a:endParaRPr lang="en-US" dirty="0"/>
                    </a:p>
                  </a:txBody>
                  <a:tcPr anchor="ctr"/>
                </a:tc>
              </a:tr>
              <a:tr h="712253">
                <a:tc>
                  <a:txBody>
                    <a:bodyPr/>
                    <a:lstStyle/>
                    <a:p>
                      <a:pPr algn="ctr"/>
                      <a:r>
                        <a:rPr lang="tr-TR" sz="1800" kern="1200" dirty="0" smtClean="0">
                          <a:solidFill>
                            <a:schemeClr val="dk1"/>
                          </a:solidFill>
                          <a:effectLst/>
                          <a:latin typeface="+mn-lt"/>
                          <a:ea typeface="+mn-ea"/>
                          <a:cs typeface="+mn-cs"/>
                        </a:rPr>
                        <a:t>Bira lakı</a:t>
                      </a:r>
                      <a:endParaRPr lang="en-US" dirty="0"/>
                    </a:p>
                  </a:txBody>
                  <a:tcPr anchor="ctr"/>
                </a:tc>
                <a:tc>
                  <a:txBody>
                    <a:bodyPr/>
                    <a:lstStyle/>
                    <a:p>
                      <a:pPr algn="ctr"/>
                      <a:r>
                        <a:rPr lang="tr-TR" sz="1800" kern="1200" dirty="0" smtClean="0">
                          <a:solidFill>
                            <a:schemeClr val="dk1"/>
                          </a:solidFill>
                          <a:effectLst/>
                          <a:latin typeface="+mn-lt"/>
                          <a:ea typeface="+mn-ea"/>
                          <a:cs typeface="+mn-cs"/>
                        </a:rPr>
                        <a:t>Bira ve gazlı içecekler</a:t>
                      </a:r>
                      <a:endParaRPr lang="en-US" dirty="0"/>
                    </a:p>
                  </a:txBody>
                  <a:tcPr anchor="ctr"/>
                </a:tc>
                <a:tc>
                  <a:txBody>
                    <a:bodyPr/>
                    <a:lstStyle/>
                    <a:p>
                      <a:pPr algn="ctr"/>
                      <a:r>
                        <a:rPr lang="tr-TR" sz="1800" kern="1200" dirty="0" smtClean="0">
                          <a:solidFill>
                            <a:schemeClr val="dk1"/>
                          </a:solidFill>
                          <a:effectLst/>
                          <a:latin typeface="+mn-lt"/>
                          <a:ea typeface="+mn-ea"/>
                          <a:cs typeface="+mn-cs"/>
                        </a:rPr>
                        <a:t>Altta </a:t>
                      </a:r>
                      <a:r>
                        <a:rPr lang="tr-TR" sz="1800" kern="1200" dirty="0" err="1" smtClean="0">
                          <a:solidFill>
                            <a:schemeClr val="dk1"/>
                          </a:solidFill>
                          <a:effectLst/>
                          <a:latin typeface="+mn-lt"/>
                          <a:ea typeface="+mn-ea"/>
                          <a:cs typeface="+mn-cs"/>
                        </a:rPr>
                        <a:t>olearisin</a:t>
                      </a:r>
                      <a:r>
                        <a:rPr lang="tr-TR" sz="1800" kern="1200" dirty="0" smtClean="0">
                          <a:solidFill>
                            <a:schemeClr val="dk1"/>
                          </a:solidFill>
                          <a:effectLst/>
                          <a:latin typeface="+mn-lt"/>
                          <a:ea typeface="+mn-ea"/>
                          <a:cs typeface="+mn-cs"/>
                        </a:rPr>
                        <a:t> veya </a:t>
                      </a:r>
                      <a:r>
                        <a:rPr lang="tr-TR" sz="1800" kern="1200" dirty="0" err="1" smtClean="0">
                          <a:solidFill>
                            <a:schemeClr val="dk1"/>
                          </a:solidFill>
                          <a:effectLst/>
                          <a:latin typeface="+mn-lt"/>
                          <a:ea typeface="+mn-ea"/>
                          <a:cs typeface="+mn-cs"/>
                        </a:rPr>
                        <a:t>polibutadien</a:t>
                      </a:r>
                      <a:r>
                        <a:rPr lang="tr-TR" sz="1800" kern="1200" dirty="0" smtClean="0">
                          <a:solidFill>
                            <a:schemeClr val="dk1"/>
                          </a:solidFill>
                          <a:effectLst/>
                          <a:latin typeface="+mn-lt"/>
                          <a:ea typeface="+mn-ea"/>
                          <a:cs typeface="+mn-cs"/>
                        </a:rPr>
                        <a:t> üstte </a:t>
                      </a:r>
                      <a:r>
                        <a:rPr lang="tr-TR" sz="1800" kern="1200" dirty="0" err="1" smtClean="0">
                          <a:solidFill>
                            <a:schemeClr val="dk1"/>
                          </a:solidFill>
                          <a:effectLst/>
                          <a:latin typeface="+mn-lt"/>
                          <a:ea typeface="+mn-ea"/>
                          <a:cs typeface="+mn-cs"/>
                        </a:rPr>
                        <a:t>vinil</a:t>
                      </a:r>
                      <a:r>
                        <a:rPr lang="tr-TR" sz="1800" kern="1200" dirty="0" smtClean="0">
                          <a:solidFill>
                            <a:schemeClr val="dk1"/>
                          </a:solidFill>
                          <a:effectLst/>
                          <a:latin typeface="+mn-lt"/>
                          <a:ea typeface="+mn-ea"/>
                          <a:cs typeface="+mn-cs"/>
                        </a:rPr>
                        <a:t> olmak üzere iki katlı</a:t>
                      </a:r>
                      <a:endParaRPr lang="en-US" dirty="0"/>
                    </a:p>
                  </a:txBody>
                  <a:tcPr anchor="ctr"/>
                </a:tc>
              </a:tr>
            </a:tbl>
          </a:graphicData>
        </a:graphic>
      </p:graphicFrame>
    </p:spTree>
    <p:extLst>
      <p:ext uri="{BB962C8B-B14F-4D97-AF65-F5344CB8AC3E}">
        <p14:creationId xmlns:p14="http://schemas.microsoft.com/office/powerpoint/2010/main" val="24110298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3.3.1.3. Krom Kaplamalı Çelik Kaplar</a:t>
            </a:r>
            <a:endParaRPr lang="en-US" dirty="0"/>
          </a:p>
        </p:txBody>
      </p:sp>
      <p:sp>
        <p:nvSpPr>
          <p:cNvPr id="3" name="İçerik Yer Tutucusu 2"/>
          <p:cNvSpPr>
            <a:spLocks noGrp="1"/>
          </p:cNvSpPr>
          <p:nvPr>
            <p:ph idx="1"/>
          </p:nvPr>
        </p:nvSpPr>
        <p:spPr>
          <a:xfrm>
            <a:off x="677334" y="1614678"/>
            <a:ext cx="8596668" cy="3880773"/>
          </a:xfrm>
        </p:spPr>
        <p:txBody>
          <a:bodyPr/>
          <a:lstStyle/>
          <a:p>
            <a:r>
              <a:rPr lang="tr-TR" dirty="0"/>
              <a:t>Çelik üzerine kalaydan başka kaplama maddeleri kullanılabilir. Bunların başında krom ve krom oksit gelir. Hatta krom oksit üzerine yeniden gıdaya uygun bir başka kaplama maddesi de kullanılabilmektedir. Bu kaplamalar kalaydan çok daha incedir (4 – 860 mg /m2) fakat koruyuculuğu aynıdır. Kalaysız çelik kaplar, bira ve gazlı içeceklerin kutulanmasında ve şişe kapsüllerinde geniş oranda kullanılır</a:t>
            </a:r>
            <a:endParaRPr lang="en-US" dirty="0"/>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886" y="3494584"/>
            <a:ext cx="5292156" cy="300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4836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3.3.1.4. Alüminyum Kaplamalı Çelik Kaplar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Alüminyum  kuvvetli  vakum altında  buharlaştırılarak  çelik  levha  üzerine  </a:t>
            </a:r>
            <a:r>
              <a:rPr lang="tr-TR" dirty="0" smtClean="0"/>
              <a:t>kaplanır.</a:t>
            </a:r>
            <a:r>
              <a:rPr lang="tr-TR" dirty="0"/>
              <a:t> </a:t>
            </a:r>
            <a:r>
              <a:rPr lang="tr-TR" dirty="0" smtClean="0"/>
              <a:t>Alüminyum </a:t>
            </a:r>
            <a:r>
              <a:rPr lang="tr-TR" dirty="0"/>
              <a:t>kaplama kalınlığı yaklaşık 0,76 mikrondur.</a:t>
            </a:r>
            <a:endParaRPr lang="en-US" dirty="0"/>
          </a:p>
        </p:txBody>
      </p:sp>
    </p:spTree>
    <p:extLst>
      <p:ext uri="{BB962C8B-B14F-4D97-AF65-F5344CB8AC3E}">
        <p14:creationId xmlns:p14="http://schemas.microsoft.com/office/powerpoint/2010/main" val="333191679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3.3.2. Alüminyum Kaplar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Metal kutu materyali olarak çelikten başka son zamanlarda alüminyum da fazlaca kullanım alanı bulmuştur. Alüminyum hava koşullarına karşı daha dayanıklıdır, hafiftir ve kolay şekillendirilir. Ancak asitlere karşı hassas olması nedeni ile aynı kalınlıktaki kalaylı çeliğe kıyasla daha dayanıksızdır ve en önemlisi de </a:t>
            </a:r>
            <a:r>
              <a:rPr lang="tr-TR" dirty="0" err="1"/>
              <a:t>lehimlenmesi</a:t>
            </a:r>
            <a:r>
              <a:rPr lang="tr-TR" dirty="0"/>
              <a:t> zordur.</a:t>
            </a:r>
            <a:endParaRPr lang="en-US" dirty="0"/>
          </a:p>
          <a:p>
            <a:endParaRPr lang="en-US" dirty="0"/>
          </a:p>
        </p:txBody>
      </p:sp>
    </p:spTree>
    <p:extLst>
      <p:ext uri="{BB962C8B-B14F-4D97-AF65-F5344CB8AC3E}">
        <p14:creationId xmlns:p14="http://schemas.microsoft.com/office/powerpoint/2010/main" val="20301279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86519"/>
            <a:ext cx="8596668" cy="1320800"/>
          </a:xfrm>
        </p:spPr>
        <p:txBody>
          <a:bodyPr>
            <a:normAutofit fontScale="90000"/>
          </a:bodyPr>
          <a:lstStyle/>
          <a:p>
            <a:r>
              <a:rPr lang="tr-TR" b="1" dirty="0"/>
              <a:t>3.3.2.1. Alüminyumun Ambalajlamada Kullanılması</a:t>
            </a:r>
            <a:r>
              <a:rPr lang="en-US" dirty="0"/>
              <a:t/>
            </a:r>
            <a:br>
              <a:rPr lang="en-US" dirty="0"/>
            </a:br>
            <a:endParaRPr lang="en-US" dirty="0"/>
          </a:p>
        </p:txBody>
      </p:sp>
      <p:sp>
        <p:nvSpPr>
          <p:cNvPr id="3" name="İçerik Yer Tutucusu 2"/>
          <p:cNvSpPr>
            <a:spLocks noGrp="1"/>
          </p:cNvSpPr>
          <p:nvPr>
            <p:ph idx="1"/>
          </p:nvPr>
        </p:nvSpPr>
        <p:spPr>
          <a:xfrm>
            <a:off x="677334" y="1321727"/>
            <a:ext cx="9135406" cy="1647136"/>
          </a:xfrm>
        </p:spPr>
        <p:txBody>
          <a:bodyPr/>
          <a:lstStyle/>
          <a:p>
            <a:r>
              <a:rPr lang="tr-TR" dirty="0"/>
              <a:t>Alüminyum, en kullanışlı ambalaj malzemelerinden biridir. Alüminyum, konteyner imalatından ilaç kutularına kadar çok çeşitli ambalaj uygulamalarına mükemmel cevap verir. Banyoda diş macunu tüpünden, marketlerdeki sayısız ürünler (çikolata vb.) mutfakta folyoya sarılı fırın yemekleri ve buzdolabındaki soğuk meşrubatlara kadar alüminyum pek çok ürünü sarar ve korur.</a:t>
            </a: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608" y="2968863"/>
            <a:ext cx="4252857" cy="369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78078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Alüminyumun tercih edilme nedenleri şöyle sıralanabilir:</a:t>
            </a:r>
            <a:r>
              <a:rPr lang="en-US" dirty="0"/>
              <a:t/>
            </a:r>
            <a:br>
              <a:rPr lang="en-US" dirty="0"/>
            </a:br>
            <a:endParaRPr lang="en-US" dirty="0"/>
          </a:p>
        </p:txBody>
      </p:sp>
      <p:sp>
        <p:nvSpPr>
          <p:cNvPr id="3" name="İçerik Yer Tutucusu 2"/>
          <p:cNvSpPr>
            <a:spLocks noGrp="1"/>
          </p:cNvSpPr>
          <p:nvPr>
            <p:ph idx="1"/>
          </p:nvPr>
        </p:nvSpPr>
        <p:spPr/>
        <p:txBody>
          <a:bodyPr>
            <a:normAutofit/>
          </a:bodyPr>
          <a:lstStyle/>
          <a:p>
            <a:r>
              <a:rPr lang="tr-TR" dirty="0"/>
              <a:t>Mikroorganizma içermemesi</a:t>
            </a:r>
            <a:endParaRPr lang="en-US" dirty="0"/>
          </a:p>
          <a:p>
            <a:r>
              <a:rPr lang="tr-TR" dirty="0" smtClean="0"/>
              <a:t>Buhar </a:t>
            </a:r>
            <a:r>
              <a:rPr lang="tr-TR" dirty="0"/>
              <a:t>ve gaz geçirgenliğinin olmaması nedeniyle paketlenen gıda </a:t>
            </a:r>
            <a:r>
              <a:rPr lang="tr-TR" dirty="0" smtClean="0"/>
              <a:t>maddelerinin</a:t>
            </a:r>
            <a:r>
              <a:rPr lang="tr-TR" dirty="0"/>
              <a:t> </a:t>
            </a:r>
            <a:r>
              <a:rPr lang="tr-TR" dirty="0" smtClean="0"/>
              <a:t>nemlenmesini </a:t>
            </a:r>
            <a:r>
              <a:rPr lang="tr-TR" dirty="0"/>
              <a:t>ve su kaybını önlemesi</a:t>
            </a:r>
            <a:endParaRPr lang="en-US" dirty="0"/>
          </a:p>
          <a:p>
            <a:r>
              <a:rPr lang="tr-TR" dirty="0" smtClean="0"/>
              <a:t>Yağ  </a:t>
            </a:r>
            <a:r>
              <a:rPr lang="tr-TR" dirty="0"/>
              <a:t>ve  yağlı  maddelere  yapışmaması  sebebiyle  yağ  endüstrisinde  </a:t>
            </a:r>
            <a:r>
              <a:rPr lang="tr-TR" dirty="0" smtClean="0"/>
              <a:t>tercih</a:t>
            </a:r>
            <a:r>
              <a:rPr lang="tr-TR" dirty="0"/>
              <a:t> </a:t>
            </a:r>
            <a:r>
              <a:rPr lang="tr-TR" dirty="0" smtClean="0"/>
              <a:t>edilmesi</a:t>
            </a:r>
            <a:endParaRPr lang="en-US" dirty="0"/>
          </a:p>
          <a:p>
            <a:r>
              <a:rPr lang="tr-TR" dirty="0" smtClean="0"/>
              <a:t>Değişik   </a:t>
            </a:r>
            <a:r>
              <a:rPr lang="tr-TR" dirty="0"/>
              <a:t>dalga   boylarındaki   ışınları   yansıtarak   ışın   etkisiyle   maddelerin bozulmasını önlemesi</a:t>
            </a:r>
            <a:endParaRPr lang="en-US" dirty="0"/>
          </a:p>
          <a:p>
            <a:r>
              <a:rPr lang="tr-TR" dirty="0" smtClean="0"/>
              <a:t>Kolayca </a:t>
            </a:r>
            <a:r>
              <a:rPr lang="tr-TR" dirty="0"/>
              <a:t>boyanabilmesi</a:t>
            </a:r>
            <a:endParaRPr lang="en-US" dirty="0"/>
          </a:p>
          <a:p>
            <a:r>
              <a:rPr lang="tr-TR" dirty="0" smtClean="0"/>
              <a:t>Tenekeyle </a:t>
            </a:r>
            <a:r>
              <a:rPr lang="tr-TR" dirty="0"/>
              <a:t>karşılaştırıldığında daha hafif, şekillenebilir olmaları</a:t>
            </a:r>
            <a:endParaRPr lang="en-US" dirty="0"/>
          </a:p>
          <a:p>
            <a:endParaRPr lang="en-US" dirty="0"/>
          </a:p>
        </p:txBody>
      </p:sp>
    </p:spTree>
    <p:extLst>
      <p:ext uri="{BB962C8B-B14F-4D97-AF65-F5344CB8AC3E}">
        <p14:creationId xmlns:p14="http://schemas.microsoft.com/office/powerpoint/2010/main" val="28669683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 anlatılanların yanında dezavantajları da vardır</a:t>
            </a:r>
            <a:r>
              <a:rPr lang="tr-TR" dirty="0" smtClean="0"/>
              <a:t>. Bunlar;</a:t>
            </a:r>
            <a:endParaRPr lang="en-US" dirty="0"/>
          </a:p>
        </p:txBody>
      </p:sp>
      <p:sp>
        <p:nvSpPr>
          <p:cNvPr id="3" name="İçerik Yer Tutucusu 2"/>
          <p:cNvSpPr>
            <a:spLocks noGrp="1"/>
          </p:cNvSpPr>
          <p:nvPr>
            <p:ph idx="1"/>
          </p:nvPr>
        </p:nvSpPr>
        <p:spPr/>
        <p:txBody>
          <a:bodyPr/>
          <a:lstStyle/>
          <a:p>
            <a:r>
              <a:rPr lang="tr-TR" dirty="0"/>
              <a:t>Fiziksel etmenlere karşı dayanıksız oluşları</a:t>
            </a:r>
            <a:endParaRPr lang="en-US" dirty="0"/>
          </a:p>
          <a:p>
            <a:r>
              <a:rPr lang="tr-TR" dirty="0" smtClean="0"/>
              <a:t>Korozyona </a:t>
            </a:r>
            <a:r>
              <a:rPr lang="tr-TR" dirty="0"/>
              <a:t>uğramaları ve paslanmaları</a:t>
            </a:r>
            <a:endParaRPr lang="en-US" dirty="0"/>
          </a:p>
          <a:p>
            <a:r>
              <a:rPr lang="tr-TR" dirty="0" smtClean="0"/>
              <a:t>20 </a:t>
            </a:r>
            <a:r>
              <a:rPr lang="tr-TR" dirty="0"/>
              <a:t>mm’den ince olduklarında oksijen ve su buharını geçirebilmeleri</a:t>
            </a:r>
            <a:endParaRPr lang="en-US" dirty="0"/>
          </a:p>
          <a:p>
            <a:r>
              <a:rPr lang="tr-TR" dirty="0" smtClean="0"/>
              <a:t>Pahalı </a:t>
            </a:r>
            <a:r>
              <a:rPr lang="tr-TR" dirty="0"/>
              <a:t>bir metal olmaları</a:t>
            </a:r>
            <a:endParaRPr lang="en-US" dirty="0"/>
          </a:p>
          <a:p>
            <a:r>
              <a:rPr lang="tr-TR" dirty="0" smtClean="0"/>
              <a:t>Sağlık </a:t>
            </a:r>
            <a:r>
              <a:rPr lang="tr-TR" dirty="0"/>
              <a:t>açısından zararlı olmaları</a:t>
            </a:r>
            <a:endParaRPr lang="en-US" dirty="0"/>
          </a:p>
          <a:p>
            <a:r>
              <a:rPr lang="tr-TR" dirty="0" smtClean="0"/>
              <a:t>Geri </a:t>
            </a:r>
            <a:r>
              <a:rPr lang="tr-TR" dirty="0"/>
              <a:t>kazanımlarının ekonomik olmaması</a:t>
            </a:r>
            <a:endParaRPr lang="en-US" dirty="0"/>
          </a:p>
          <a:p>
            <a:endParaRPr lang="en-US" dirty="0"/>
          </a:p>
        </p:txBody>
      </p:sp>
    </p:spTree>
    <p:extLst>
      <p:ext uri="{BB962C8B-B14F-4D97-AF65-F5344CB8AC3E}">
        <p14:creationId xmlns:p14="http://schemas.microsoft.com/office/powerpoint/2010/main" val="476436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1.2. Ambalajın Tarihçesi</a:t>
            </a:r>
            <a:br>
              <a:rPr lang="tr-TR" b="1" dirty="0"/>
            </a:br>
            <a:r>
              <a:rPr lang="tr-TR" sz="2400" b="1" dirty="0"/>
              <a:t>- Mısır’dan günümüze cam ambalaj</a:t>
            </a:r>
            <a:endParaRPr lang="en-US" sz="2400" dirty="0"/>
          </a:p>
        </p:txBody>
      </p:sp>
      <p:sp>
        <p:nvSpPr>
          <p:cNvPr id="3" name="İçerik Yer Tutucusu 2"/>
          <p:cNvSpPr>
            <a:spLocks noGrp="1"/>
          </p:cNvSpPr>
          <p:nvPr>
            <p:ph idx="1"/>
          </p:nvPr>
        </p:nvSpPr>
        <p:spPr>
          <a:xfrm>
            <a:off x="677333" y="2160589"/>
            <a:ext cx="7977269" cy="2256865"/>
          </a:xfrm>
        </p:spPr>
        <p:txBody>
          <a:bodyPr>
            <a:normAutofit/>
          </a:bodyPr>
          <a:lstStyle/>
          <a:p>
            <a:pPr algn="ctr"/>
            <a:r>
              <a:rPr lang="tr-TR" dirty="0"/>
              <a:t>Cam ambalajı en çok etkileyen gelişme, 1889 yılında “otomatik </a:t>
            </a:r>
            <a:r>
              <a:rPr lang="tr-TR" dirty="0" err="1"/>
              <a:t>rotary</a:t>
            </a:r>
            <a:r>
              <a:rPr lang="tr-TR" dirty="0"/>
              <a:t> şişe yapım </a:t>
            </a:r>
            <a:r>
              <a:rPr lang="tr-TR" dirty="0" err="1"/>
              <a:t>makinesi”nin</a:t>
            </a:r>
            <a:r>
              <a:rPr lang="tr-TR" dirty="0"/>
              <a:t> patentinin alınmasıdır. 1970’lerden sonra değeri yüksek ürünlerin muhafazasında kullanımı yaygınlaşan cam ambalajların, günümüzde birçok kullanım alanı bulunuyor.</a:t>
            </a:r>
            <a:endParaRPr lang="en-US" dirty="0"/>
          </a:p>
          <a:p>
            <a:endParaRPr lang="en-US" dirty="0"/>
          </a:p>
        </p:txBody>
      </p:sp>
    </p:spTree>
    <p:extLst>
      <p:ext uri="{BB962C8B-B14F-4D97-AF65-F5344CB8AC3E}">
        <p14:creationId xmlns:p14="http://schemas.microsoft.com/office/powerpoint/2010/main" val="203544542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3.3.2.2. Alüminyum Ambalajların Kullanılma Şekilleri</a:t>
            </a:r>
            <a:r>
              <a:rPr lang="en-US" dirty="0"/>
              <a:t/>
            </a:r>
            <a:br>
              <a:rPr lang="en-US" dirty="0"/>
            </a:br>
            <a:endParaRPr lang="en-US" dirty="0"/>
          </a:p>
        </p:txBody>
      </p:sp>
      <p:sp>
        <p:nvSpPr>
          <p:cNvPr id="3" name="İçerik Yer Tutucusu 2"/>
          <p:cNvSpPr>
            <a:spLocks noGrp="1"/>
          </p:cNvSpPr>
          <p:nvPr>
            <p:ph idx="1"/>
          </p:nvPr>
        </p:nvSpPr>
        <p:spPr>
          <a:xfrm>
            <a:off x="677333" y="1723861"/>
            <a:ext cx="8596668" cy="1920092"/>
          </a:xfrm>
        </p:spPr>
        <p:txBody>
          <a:bodyPr/>
          <a:lstStyle/>
          <a:p>
            <a:r>
              <a:rPr lang="tr-TR" dirty="0"/>
              <a:t>Kutu, tüp, tava, tepsi ve fıçılar (Gıda sanayinde et konserveleri, meyve suyu ve konsantreleri, alkollü içeceklerin ambalajlanmasında kullanılır.),</a:t>
            </a:r>
            <a:endParaRPr lang="en-US" dirty="0"/>
          </a:p>
          <a:p>
            <a:r>
              <a:rPr lang="tr-TR" dirty="0" smtClean="0"/>
              <a:t>Alüminyum </a:t>
            </a:r>
            <a:r>
              <a:rPr lang="tr-TR" dirty="0"/>
              <a:t>folyodan şekil verilmiş paket kapları veya torbalar (Poşet </a:t>
            </a:r>
            <a:r>
              <a:rPr lang="tr-TR" dirty="0" smtClean="0"/>
              <a:t>tarzında</a:t>
            </a:r>
            <a:r>
              <a:rPr lang="tr-TR" dirty="0"/>
              <a:t> </a:t>
            </a:r>
            <a:r>
              <a:rPr lang="tr-TR" dirty="0" smtClean="0"/>
              <a:t>paketlerde </a:t>
            </a:r>
            <a:r>
              <a:rPr lang="tr-TR" dirty="0"/>
              <a:t>kullanılır</a:t>
            </a:r>
            <a:r>
              <a:rPr lang="tr-TR" dirty="0" smtClean="0"/>
              <a:t>.)</a:t>
            </a:r>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7765" y="3044660"/>
            <a:ext cx="2699136" cy="376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87402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3.3.2.2. Alüminyum Ambalajların Kullanılma Şekilleri</a:t>
            </a:r>
            <a:r>
              <a:rPr lang="en-US" dirty="0"/>
              <a:t/>
            </a:r>
            <a:br>
              <a:rPr lang="en-US" dirty="0"/>
            </a:br>
            <a:endParaRPr lang="en-US" dirty="0"/>
          </a:p>
        </p:txBody>
      </p:sp>
      <p:sp>
        <p:nvSpPr>
          <p:cNvPr id="3" name="İçerik Yer Tutucusu 2"/>
          <p:cNvSpPr>
            <a:spLocks noGrp="1"/>
          </p:cNvSpPr>
          <p:nvPr>
            <p:ph idx="1"/>
          </p:nvPr>
        </p:nvSpPr>
        <p:spPr>
          <a:xfrm>
            <a:off x="677334" y="2160590"/>
            <a:ext cx="5532397" cy="3817130"/>
          </a:xfrm>
        </p:spPr>
        <p:txBody>
          <a:bodyPr/>
          <a:lstStyle/>
          <a:p>
            <a:r>
              <a:rPr lang="tr-TR" dirty="0"/>
              <a:t>Şekil verilmiş paket kapları,</a:t>
            </a:r>
            <a:endParaRPr lang="en-US" dirty="0"/>
          </a:p>
          <a:p>
            <a:r>
              <a:rPr lang="tr-TR" dirty="0" smtClean="0"/>
              <a:t>Alüminyum </a:t>
            </a:r>
            <a:r>
              <a:rPr lang="tr-TR" dirty="0"/>
              <a:t>folyodan torba, poşet tarzında paketler,</a:t>
            </a:r>
            <a:endParaRPr lang="en-US" dirty="0"/>
          </a:p>
          <a:p>
            <a:r>
              <a:rPr lang="tr-TR" dirty="0" err="1" smtClean="0"/>
              <a:t>Metalize</a:t>
            </a:r>
            <a:r>
              <a:rPr lang="tr-TR" dirty="0" smtClean="0"/>
              <a:t> </a:t>
            </a:r>
            <a:r>
              <a:rPr lang="tr-TR" dirty="0"/>
              <a:t>filmler,</a:t>
            </a:r>
            <a:endParaRPr lang="en-US" dirty="0"/>
          </a:p>
          <a:p>
            <a:r>
              <a:rPr lang="tr-TR" dirty="0" smtClean="0"/>
              <a:t>Konserve </a:t>
            </a:r>
            <a:r>
              <a:rPr lang="tr-TR" dirty="0"/>
              <a:t>kutuları,</a:t>
            </a:r>
            <a:endParaRPr lang="en-US" dirty="0"/>
          </a:p>
          <a:p>
            <a:r>
              <a:rPr lang="tr-TR" dirty="0" smtClean="0"/>
              <a:t>İçki </a:t>
            </a:r>
            <a:r>
              <a:rPr lang="tr-TR" dirty="0"/>
              <a:t>kutuları,</a:t>
            </a:r>
            <a:endParaRPr lang="en-US" dirty="0"/>
          </a:p>
          <a:p>
            <a:r>
              <a:rPr lang="tr-TR" dirty="0" smtClean="0"/>
              <a:t>Deodorant</a:t>
            </a:r>
            <a:r>
              <a:rPr lang="tr-TR" dirty="0"/>
              <a:t>, antibiyotik, saç spreyi, araba parlatıcısı kutuları,</a:t>
            </a:r>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8344" y="2065054"/>
            <a:ext cx="2354713" cy="415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1889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4. AMBALAJ İŞARETLERİ VE MEVZUATI (TÜRK STANDARTLARI)</a:t>
            </a:r>
            <a:r>
              <a:rPr lang="en-US" dirty="0"/>
              <a:t/>
            </a:r>
            <a:br>
              <a:rPr lang="en-US" dirty="0"/>
            </a:br>
            <a:endParaRPr lang="en-US" dirty="0"/>
          </a:p>
        </p:txBody>
      </p:sp>
      <p:sp>
        <p:nvSpPr>
          <p:cNvPr id="3" name="İçerik Yer Tutucusu 2"/>
          <p:cNvSpPr>
            <a:spLocks noGrp="1"/>
          </p:cNvSpPr>
          <p:nvPr>
            <p:ph idx="1"/>
          </p:nvPr>
        </p:nvSpPr>
        <p:spPr>
          <a:xfrm>
            <a:off x="677334" y="2160589"/>
            <a:ext cx="6242081" cy="3880773"/>
          </a:xfrm>
        </p:spPr>
        <p:txBody>
          <a:bodyPr/>
          <a:lstStyle/>
          <a:p>
            <a:r>
              <a:rPr lang="tr-TR" b="1" dirty="0"/>
              <a:t>4.1. Ambalaj İşaretleri</a:t>
            </a:r>
            <a:endParaRPr lang="en-US" dirty="0"/>
          </a:p>
          <a:p>
            <a:pPr marL="0" indent="0">
              <a:buNone/>
            </a:pPr>
            <a:r>
              <a:rPr lang="tr-TR" dirty="0" smtClean="0"/>
              <a:t>	</a:t>
            </a:r>
          </a:p>
          <a:p>
            <a:pPr marL="0" indent="0" algn="just">
              <a:buNone/>
            </a:pPr>
            <a:r>
              <a:rPr lang="tr-TR" dirty="0"/>
              <a:t>	</a:t>
            </a:r>
            <a:r>
              <a:rPr lang="tr-TR" dirty="0" smtClean="0"/>
              <a:t>Ürünün  </a:t>
            </a:r>
            <a:r>
              <a:rPr lang="tr-TR" dirty="0"/>
              <a:t>ambalajı  üzerinde  bulunan  “yeşil  nokta”  amblemi,  o  ambalajı piyasaya süren marka sahibinin, Ambalaj Atıklarının Kontrolü Yönetmeliği uyarınca geri kazanım sorumluluğunu yeşil nokta kuruluşuna devrettiğini gösterir.  Ülkemizdeki  yeşil  nokta kuruluşu  </a:t>
            </a:r>
            <a:r>
              <a:rPr lang="tr-TR" dirty="0" err="1"/>
              <a:t>ÇEVKO’dur</a:t>
            </a:r>
            <a:r>
              <a:rPr lang="tr-TR" dirty="0"/>
              <a:t>. Bu işaret  sadece yeşil olarak kullanılacak diye bir zorunluluk yoktur.</a:t>
            </a:r>
            <a:endParaRPr lang="en-US" dirty="0"/>
          </a:p>
          <a:p>
            <a:endParaRPr lang="en-US"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7880" t="18030" r="14418" b="17851"/>
          <a:stretch/>
        </p:blipFill>
        <p:spPr>
          <a:xfrm>
            <a:off x="7874759" y="2388358"/>
            <a:ext cx="2579428" cy="2442950"/>
          </a:xfrm>
          <a:prstGeom prst="rect">
            <a:avLst/>
          </a:prstGeom>
        </p:spPr>
      </p:pic>
    </p:spTree>
    <p:extLst>
      <p:ext uri="{BB962C8B-B14F-4D97-AF65-F5344CB8AC3E}">
        <p14:creationId xmlns:p14="http://schemas.microsoft.com/office/powerpoint/2010/main" val="256007288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532263"/>
            <a:ext cx="8596668" cy="5509099"/>
          </a:xfrm>
        </p:spPr>
        <p:txBody>
          <a:bodyPr/>
          <a:lstStyle/>
          <a:p>
            <a:r>
              <a:rPr lang="tr-TR" dirty="0" smtClean="0"/>
              <a:t>4129…………Yeşil </a:t>
            </a:r>
            <a:r>
              <a:rPr lang="tr-TR" dirty="0"/>
              <a:t>nokta kuruluşuna üye olmayıp bakanlıktan kod numarası alan işletmelerin kullandıkları </a:t>
            </a:r>
            <a:r>
              <a:rPr lang="tr-TR" dirty="0" smtClean="0"/>
              <a:t>işarettir</a:t>
            </a:r>
          </a:p>
          <a:p>
            <a:endParaRPr lang="tr-TR" dirty="0"/>
          </a:p>
          <a:p>
            <a:endParaRPr lang="tr-TR" dirty="0" smtClean="0"/>
          </a:p>
          <a:p>
            <a:pPr algn="just"/>
            <a:r>
              <a:rPr lang="tr-TR" dirty="0"/>
              <a:t>Geri   dönüşebilir   malzeme   kullanılmış   ambalaj   işareti:  Ambalaj Atıklarının Kontrolü Yönetmeliği uyarınca, üretilen ve piyasaya sürülen geri kazanılabilir </a:t>
            </a:r>
            <a:r>
              <a:rPr lang="tr-TR" dirty="0" smtClean="0"/>
              <a:t>ambalajlı </a:t>
            </a:r>
            <a:r>
              <a:rPr lang="tr-TR" dirty="0"/>
              <a:t>ürünlerin üzerinde kullanılır</a:t>
            </a:r>
            <a:r>
              <a:rPr lang="tr-TR" dirty="0" smtClean="0"/>
              <a:t>.</a:t>
            </a:r>
          </a:p>
          <a:p>
            <a:pPr algn="just"/>
            <a:endParaRPr lang="tr-TR" dirty="0"/>
          </a:p>
          <a:p>
            <a:pPr algn="just"/>
            <a:endParaRPr lang="tr-TR" dirty="0" smtClean="0"/>
          </a:p>
          <a:p>
            <a:pPr algn="just"/>
            <a:r>
              <a:rPr lang="tr-TR" dirty="0"/>
              <a:t>Geri dönüştürülmüş maddeden elde edilmiştir işareti: Bu işaret, ürünün geri dönüştürülmüş maddeden elde edildiğini gösterir</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3184" y="532263"/>
            <a:ext cx="6477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4615" y="2033517"/>
            <a:ext cx="6477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3184" y="3780430"/>
            <a:ext cx="6905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23387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Ambalaj malzemelerinin </a:t>
            </a:r>
            <a:r>
              <a:rPr lang="tr-TR" b="1" dirty="0" smtClean="0"/>
              <a:t>kodlanması</a:t>
            </a:r>
            <a:br>
              <a:rPr lang="tr-TR" b="1" dirty="0" smtClean="0"/>
            </a:br>
            <a:r>
              <a:rPr lang="tr-TR" sz="2700" b="1" dirty="0" smtClean="0"/>
              <a:t>-</a:t>
            </a:r>
            <a:r>
              <a:rPr lang="tr-TR" b="1" dirty="0" smtClean="0"/>
              <a:t> </a:t>
            </a:r>
            <a:r>
              <a:rPr lang="tr-TR" sz="2700" dirty="0" smtClean="0"/>
              <a:t>24 </a:t>
            </a:r>
            <a:r>
              <a:rPr lang="tr-TR" sz="2700" dirty="0"/>
              <a:t>Haziran 2007 tarihli Yönetmelik’e göre gönüllülük esasına dayalıdır.</a:t>
            </a:r>
            <a:r>
              <a:rPr lang="en-US" dirty="0"/>
              <a:t/>
            </a:r>
            <a:br>
              <a:rPr lang="en-US" dirty="0"/>
            </a:br>
            <a:r>
              <a:rPr lang="en-US" dirty="0"/>
              <a:t/>
            </a:r>
            <a:br>
              <a:rPr lang="en-US" dirty="0"/>
            </a:br>
            <a:endParaRPr lang="en-US" dirty="0"/>
          </a:p>
        </p:txBody>
      </p:sp>
      <p:sp>
        <p:nvSpPr>
          <p:cNvPr id="3" name="İçerik Yer Tutucusu 2"/>
          <p:cNvSpPr>
            <a:spLocks noGrp="1"/>
          </p:cNvSpPr>
          <p:nvPr>
            <p:ph idx="1"/>
          </p:nvPr>
        </p:nvSpPr>
        <p:spPr>
          <a:xfrm>
            <a:off x="677333" y="2160589"/>
            <a:ext cx="8725973" cy="3880773"/>
          </a:xfrm>
        </p:spPr>
        <p:txBody>
          <a:bodyPr/>
          <a:lstStyle/>
          <a:p>
            <a:r>
              <a:rPr lang="tr-TR" dirty="0"/>
              <a:t>Polietilen </a:t>
            </a:r>
            <a:r>
              <a:rPr lang="tr-TR" dirty="0" err="1"/>
              <a:t>tereftalat</a:t>
            </a:r>
            <a:r>
              <a:rPr lang="tr-TR" dirty="0"/>
              <a:t> malzemesinden imal edildiğini gösteren kod 1’dir</a:t>
            </a:r>
            <a:r>
              <a:rPr lang="tr-TR" dirty="0" smtClean="0"/>
              <a:t>.</a:t>
            </a:r>
          </a:p>
          <a:p>
            <a:endParaRPr lang="tr-TR" dirty="0" smtClean="0"/>
          </a:p>
          <a:p>
            <a:r>
              <a:rPr lang="tr-TR" dirty="0"/>
              <a:t>Yüksek yoğunluklu polietilen malzemesinden imal edildiğini gösteren </a:t>
            </a:r>
            <a:r>
              <a:rPr lang="tr-TR" dirty="0" smtClean="0"/>
              <a:t>kod 2’dir.</a:t>
            </a:r>
          </a:p>
          <a:p>
            <a:endParaRPr lang="tr-TR" dirty="0" smtClean="0"/>
          </a:p>
          <a:p>
            <a:r>
              <a:rPr lang="tr-TR" dirty="0" err="1"/>
              <a:t>Polivinil</a:t>
            </a:r>
            <a:r>
              <a:rPr lang="tr-TR" dirty="0"/>
              <a:t> klorür malzemesinden imal edildiğini gösteren kod 3’tür</a:t>
            </a:r>
            <a:r>
              <a:rPr lang="tr-TR" dirty="0" smtClean="0"/>
              <a:t>.</a:t>
            </a:r>
          </a:p>
          <a:p>
            <a:endParaRPr lang="tr-TR" dirty="0" smtClean="0"/>
          </a:p>
          <a:p>
            <a:r>
              <a:rPr lang="tr-TR" dirty="0"/>
              <a:t>Düşük yoğunluklu polietilen malzemesinden imal edildiğini gösteren </a:t>
            </a:r>
            <a:r>
              <a:rPr lang="tr-TR" dirty="0" smtClean="0"/>
              <a:t>kod 4’tür.</a:t>
            </a:r>
          </a:p>
          <a:p>
            <a:endParaRPr lang="tr-TR" dirty="0" smtClean="0"/>
          </a:p>
          <a:p>
            <a:r>
              <a:rPr lang="tr-TR" dirty="0" err="1"/>
              <a:t>Polipropilen</a:t>
            </a:r>
            <a:r>
              <a:rPr lang="tr-TR" dirty="0"/>
              <a:t> malzemesinden imal edildiğini gösteren kod 5’tir.</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3325" y="2035104"/>
            <a:ext cx="690562"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7143" y="2725666"/>
            <a:ext cx="5429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8411" y="3591267"/>
            <a:ext cx="560387"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3305" y="4380644"/>
            <a:ext cx="54292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40500" y="5255307"/>
            <a:ext cx="596207" cy="72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9435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Ambalaj malzemelerinin kodlanması</a:t>
            </a:r>
            <a:endParaRPr lang="en-US" dirty="0"/>
          </a:p>
        </p:txBody>
      </p:sp>
      <p:sp>
        <p:nvSpPr>
          <p:cNvPr id="3" name="İçerik Yer Tutucusu 2"/>
          <p:cNvSpPr>
            <a:spLocks noGrp="1"/>
          </p:cNvSpPr>
          <p:nvPr>
            <p:ph idx="1"/>
          </p:nvPr>
        </p:nvSpPr>
        <p:spPr>
          <a:xfrm>
            <a:off x="404378" y="1419367"/>
            <a:ext cx="8043586" cy="4621995"/>
          </a:xfrm>
        </p:spPr>
        <p:txBody>
          <a:bodyPr>
            <a:normAutofit lnSpcReduction="10000"/>
          </a:bodyPr>
          <a:lstStyle/>
          <a:p>
            <a:r>
              <a:rPr lang="tr-TR" dirty="0" err="1"/>
              <a:t>Polistiren</a:t>
            </a:r>
            <a:r>
              <a:rPr lang="tr-TR" dirty="0"/>
              <a:t> malzemesinden imal edildiğini gösteren kod </a:t>
            </a:r>
            <a:r>
              <a:rPr lang="tr-TR" dirty="0" smtClean="0"/>
              <a:t>6’dır.</a:t>
            </a:r>
          </a:p>
          <a:p>
            <a:endParaRPr lang="tr-TR" dirty="0" smtClean="0"/>
          </a:p>
          <a:p>
            <a:r>
              <a:rPr lang="tr-TR" dirty="0"/>
              <a:t>Yukarıda  sayılan  plastik  malzemelerinin  dışında  bir  malzemeden  </a:t>
            </a:r>
            <a:r>
              <a:rPr lang="tr-TR" dirty="0" smtClean="0"/>
              <a:t>imal </a:t>
            </a:r>
            <a:r>
              <a:rPr lang="tr-TR" dirty="0"/>
              <a:t>edildiğini gösteren kod </a:t>
            </a:r>
            <a:r>
              <a:rPr lang="tr-TR" dirty="0" smtClean="0"/>
              <a:t>7’dir.</a:t>
            </a:r>
          </a:p>
          <a:p>
            <a:endParaRPr lang="tr-TR" dirty="0" smtClean="0"/>
          </a:p>
          <a:p>
            <a:r>
              <a:rPr lang="tr-TR" dirty="0"/>
              <a:t>Kâğıt/karton  malzemesinden  imal  edildiğini  gösteren  kod  </a:t>
            </a:r>
            <a:r>
              <a:rPr lang="tr-TR" dirty="0" smtClean="0"/>
              <a:t>numaraları 20,21,22…39’dur.</a:t>
            </a:r>
          </a:p>
          <a:p>
            <a:endParaRPr lang="tr-TR" dirty="0" smtClean="0"/>
          </a:p>
          <a:p>
            <a:r>
              <a:rPr lang="tr-TR" dirty="0"/>
              <a:t>Metal  bir  malzemeden  imal  edildiğini  gösteren  geri  dönüşüm  kod numaraları 40,41…49’dur</a:t>
            </a:r>
            <a:r>
              <a:rPr lang="tr-TR" dirty="0" smtClean="0"/>
              <a:t>.</a:t>
            </a:r>
          </a:p>
          <a:p>
            <a:endParaRPr lang="tr-TR" dirty="0" smtClean="0"/>
          </a:p>
          <a:p>
            <a:r>
              <a:rPr lang="tr-TR" dirty="0"/>
              <a:t>Cam malzemeden imal edildiğini gösteren geri dönüşüm kod </a:t>
            </a:r>
            <a:r>
              <a:rPr lang="tr-TR" dirty="0" smtClean="0"/>
              <a:t>numaraları </a:t>
            </a:r>
            <a:r>
              <a:rPr lang="tr-TR" dirty="0"/>
              <a:t>70,71,72…79’dur.</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9457" y="1270000"/>
            <a:ext cx="54292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964" y="2079767"/>
            <a:ext cx="54292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7477" y="3006464"/>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7477" y="4001566"/>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3983" y="4996668"/>
            <a:ext cx="75088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10806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2616" y="372296"/>
            <a:ext cx="9476601" cy="1320800"/>
          </a:xfrm>
        </p:spPr>
        <p:txBody>
          <a:bodyPr>
            <a:normAutofit fontScale="90000"/>
          </a:bodyPr>
          <a:lstStyle/>
          <a:p>
            <a:r>
              <a:rPr lang="tr-TR" b="1" dirty="0"/>
              <a:t>ISO 9000 standartlarına göre </a:t>
            </a:r>
            <a:r>
              <a:rPr lang="tr-TR" b="1" dirty="0" smtClean="0"/>
              <a:t>ihracat ürünlerinin </a:t>
            </a:r>
            <a:r>
              <a:rPr lang="tr-TR" b="1" dirty="0"/>
              <a:t>ambalajlarında kullanılması gereken işaretler:</a:t>
            </a:r>
            <a:r>
              <a:rPr lang="en-US" dirty="0"/>
              <a:t/>
            </a:r>
            <a:br>
              <a:rPr lang="en-US" dirty="0"/>
            </a:b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16" y="1693096"/>
            <a:ext cx="7367674" cy="450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5"/>
          <p:cNvSpPr txBox="1"/>
          <p:nvPr/>
        </p:nvSpPr>
        <p:spPr>
          <a:xfrm>
            <a:off x="8243248" y="2661313"/>
            <a:ext cx="2947916" cy="2308324"/>
          </a:xfrm>
          <a:prstGeom prst="rect">
            <a:avLst/>
          </a:prstGeom>
          <a:noFill/>
        </p:spPr>
        <p:txBody>
          <a:bodyPr wrap="square" rtlCol="0">
            <a:spAutoFit/>
          </a:bodyPr>
          <a:lstStyle/>
          <a:p>
            <a:r>
              <a:rPr lang="tr-TR" dirty="0" smtClean="0"/>
              <a:t>I. Kuru muhafaza ediniz.</a:t>
            </a:r>
          </a:p>
          <a:p>
            <a:r>
              <a:rPr lang="tr-TR" dirty="0" smtClean="0"/>
              <a:t>II. Bu taraf yukarı.</a:t>
            </a:r>
          </a:p>
          <a:p>
            <a:r>
              <a:rPr lang="tr-TR" dirty="0" smtClean="0"/>
              <a:t>III. Isıdan uzak tutunuz.</a:t>
            </a:r>
          </a:p>
          <a:p>
            <a:r>
              <a:rPr lang="tr-TR" dirty="0" smtClean="0"/>
              <a:t>IV. Donmaktan koruyunuz.</a:t>
            </a:r>
          </a:p>
          <a:p>
            <a:r>
              <a:rPr lang="tr-TR" dirty="0" smtClean="0"/>
              <a:t>V. Dikkat kırılacak eşya.</a:t>
            </a:r>
          </a:p>
          <a:p>
            <a:r>
              <a:rPr lang="tr-TR" dirty="0" smtClean="0"/>
              <a:t>VI. Kanca kullanmayınız.</a:t>
            </a:r>
          </a:p>
          <a:p>
            <a:r>
              <a:rPr lang="tr-TR" dirty="0" smtClean="0"/>
              <a:t>VII. Ağırlık merkezi</a:t>
            </a:r>
          </a:p>
          <a:p>
            <a:r>
              <a:rPr lang="tr-TR" dirty="0" smtClean="0"/>
              <a:t>VIII. Buradan asınız.</a:t>
            </a:r>
            <a:endParaRPr lang="en-US" dirty="0"/>
          </a:p>
        </p:txBody>
      </p:sp>
    </p:spTree>
    <p:extLst>
      <p:ext uri="{BB962C8B-B14F-4D97-AF65-F5344CB8AC3E}">
        <p14:creationId xmlns:p14="http://schemas.microsoft.com/office/powerpoint/2010/main" val="92518648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4.2. Ambalaj </a:t>
            </a:r>
            <a:r>
              <a:rPr lang="tr-TR" b="1" dirty="0" smtClean="0"/>
              <a:t>Mevzuatı</a:t>
            </a:r>
            <a:endParaRPr lang="en-US" dirty="0"/>
          </a:p>
        </p:txBody>
      </p:sp>
      <p:sp>
        <p:nvSpPr>
          <p:cNvPr id="3" name="İçerik Yer Tutucusu 2"/>
          <p:cNvSpPr>
            <a:spLocks noGrp="1"/>
          </p:cNvSpPr>
          <p:nvPr>
            <p:ph idx="1"/>
          </p:nvPr>
        </p:nvSpPr>
        <p:spPr/>
        <p:txBody>
          <a:bodyPr/>
          <a:lstStyle/>
          <a:p>
            <a:pPr marL="0" indent="0">
              <a:buNone/>
            </a:pPr>
            <a:r>
              <a:rPr lang="tr-TR" b="1" dirty="0"/>
              <a:t>4.2.1. Mevcut </a:t>
            </a:r>
            <a:r>
              <a:rPr lang="tr-TR" b="1" dirty="0" smtClean="0"/>
              <a:t>Durum, </a:t>
            </a:r>
            <a:r>
              <a:rPr lang="tr-TR" dirty="0"/>
              <a:t>Ambalaj sanayisinde kullanılan kâğıt – karton, plastik, cam ve metal gibi temel ham maddeler ve bunlardan üretilen ambalaj malzemelerine yönelik özel bir mevzuat bulunmamaktadır.</a:t>
            </a:r>
            <a:endParaRPr lang="en-US" dirty="0"/>
          </a:p>
          <a:p>
            <a:pPr marL="0" indent="0">
              <a:buNone/>
            </a:pPr>
            <a:endParaRPr lang="en-US" dirty="0"/>
          </a:p>
          <a:p>
            <a:endParaRPr lang="en-US" dirty="0"/>
          </a:p>
        </p:txBody>
      </p:sp>
    </p:spTree>
    <p:extLst>
      <p:ext uri="{BB962C8B-B14F-4D97-AF65-F5344CB8AC3E}">
        <p14:creationId xmlns:p14="http://schemas.microsoft.com/office/powerpoint/2010/main" val="776761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0164" y="649023"/>
            <a:ext cx="8596668" cy="3880773"/>
          </a:xfrm>
        </p:spPr>
        <p:txBody>
          <a:bodyPr/>
          <a:lstStyle/>
          <a:p>
            <a:r>
              <a:rPr lang="tr-TR" b="1" dirty="0"/>
              <a:t>4.2.2. Ambalajla İlgili Türk Standartları</a:t>
            </a:r>
            <a:r>
              <a:rPr lang="tr-TR" dirty="0"/>
              <a:t>, </a:t>
            </a:r>
            <a:endParaRPr lang="en-US" dirty="0"/>
          </a:p>
          <a:p>
            <a:endParaRPr lang="en-US" dirty="0"/>
          </a:p>
        </p:txBody>
      </p:sp>
      <p:graphicFrame>
        <p:nvGraphicFramePr>
          <p:cNvPr id="6" name="Tablo 5"/>
          <p:cNvGraphicFramePr>
            <a:graphicFrameLocks noGrp="1"/>
          </p:cNvGraphicFramePr>
          <p:nvPr>
            <p:extLst>
              <p:ext uri="{D42A27DB-BD31-4B8C-83A1-F6EECF244321}">
                <p14:modId xmlns:p14="http://schemas.microsoft.com/office/powerpoint/2010/main" val="2007719792"/>
              </p:ext>
            </p:extLst>
          </p:nvPr>
        </p:nvGraphicFramePr>
        <p:xfrm>
          <a:off x="898020" y="1552180"/>
          <a:ext cx="8128000" cy="3408680"/>
        </p:xfrm>
        <a:graphic>
          <a:graphicData uri="http://schemas.openxmlformats.org/drawingml/2006/table">
            <a:tbl>
              <a:tblPr firstRow="1" bandRow="1">
                <a:tableStyleId>{5C22544A-7EE6-4342-B048-85BDC9FD1C3A}</a:tableStyleId>
              </a:tblPr>
              <a:tblGrid>
                <a:gridCol w="4064000"/>
                <a:gridCol w="4064000"/>
              </a:tblGrid>
              <a:tr h="370840">
                <a:tc>
                  <a:txBody>
                    <a:bodyPr/>
                    <a:lstStyle/>
                    <a:p>
                      <a:endParaRPr lang="en-US" dirty="0"/>
                    </a:p>
                  </a:txBody>
                  <a:tcPr/>
                </a:tc>
                <a:tc>
                  <a:txBody>
                    <a:bodyPr/>
                    <a:lstStyle/>
                    <a:p>
                      <a:endParaRPr lang="en-US"/>
                    </a:p>
                  </a:txBody>
                  <a:tcPr/>
                </a:tc>
              </a:tr>
              <a:tr h="370840">
                <a:tc>
                  <a:txBody>
                    <a:bodyPr/>
                    <a:lstStyle/>
                    <a:p>
                      <a:pPr algn="ctr"/>
                      <a:r>
                        <a:rPr lang="tr-TR" sz="1800" kern="1200" dirty="0" smtClean="0">
                          <a:solidFill>
                            <a:schemeClr val="dk1"/>
                          </a:solidFill>
                          <a:effectLst/>
                          <a:latin typeface="+mn-lt"/>
                          <a:ea typeface="+mn-ea"/>
                          <a:cs typeface="+mn-cs"/>
                        </a:rPr>
                        <a:t>TS 1924 – Nisan 1975 </a:t>
                      </a:r>
                      <a:endParaRPr lang="en-US" dirty="0"/>
                    </a:p>
                  </a:txBody>
                  <a:tcPr anchor="ctr"/>
                </a:tc>
                <a:tc>
                  <a:txBody>
                    <a:bodyPr/>
                    <a:lstStyle/>
                    <a:p>
                      <a:pPr algn="ctr"/>
                      <a:r>
                        <a:rPr lang="tr-TR" sz="1800" kern="1200" dirty="0" smtClean="0">
                          <a:solidFill>
                            <a:schemeClr val="dk1"/>
                          </a:solidFill>
                          <a:effectLst/>
                          <a:latin typeface="+mn-lt"/>
                          <a:ea typeface="+mn-ea"/>
                          <a:cs typeface="+mn-cs"/>
                        </a:rPr>
                        <a:t>(Tadil    1985/09,    1986/09)    konserve</a:t>
                      </a:r>
                      <a:r>
                        <a:rPr lang="tr-TR" sz="1800" kern="1200" baseline="0" dirty="0" smtClean="0">
                          <a:solidFill>
                            <a:schemeClr val="dk1"/>
                          </a:solidFill>
                          <a:effectLst/>
                          <a:latin typeface="+mn-lt"/>
                          <a:ea typeface="+mn-ea"/>
                          <a:cs typeface="+mn-cs"/>
                        </a:rPr>
                        <a:t> </a:t>
                      </a:r>
                      <a:r>
                        <a:rPr lang="tr-TR" sz="1800" kern="1200" dirty="0" smtClean="0">
                          <a:solidFill>
                            <a:schemeClr val="dk1"/>
                          </a:solidFill>
                          <a:effectLst/>
                          <a:latin typeface="+mn-lt"/>
                          <a:ea typeface="+mn-ea"/>
                          <a:cs typeface="+mn-cs"/>
                        </a:rPr>
                        <a:t>kutuları için (sebze ve meyve mamulleri için silindirik)</a:t>
                      </a:r>
                      <a:endParaRPr lang="en-US" sz="1800" kern="1200" dirty="0" smtClean="0">
                        <a:solidFill>
                          <a:schemeClr val="dk1"/>
                        </a:solidFill>
                        <a:effectLst/>
                        <a:latin typeface="+mn-lt"/>
                        <a:ea typeface="+mn-ea"/>
                        <a:cs typeface="+mn-cs"/>
                      </a:endParaRPr>
                    </a:p>
                  </a:txBody>
                  <a:tcPr anchor="ctr"/>
                </a:tc>
              </a:tr>
              <a:tr h="370840">
                <a:tc>
                  <a:txBody>
                    <a:bodyPr/>
                    <a:lstStyle/>
                    <a:p>
                      <a:pPr algn="ctr"/>
                      <a:r>
                        <a:rPr lang="tr-TR" sz="1800" kern="1200" dirty="0" smtClean="0">
                          <a:solidFill>
                            <a:schemeClr val="dk1"/>
                          </a:solidFill>
                          <a:effectLst/>
                          <a:latin typeface="+mn-lt"/>
                          <a:ea typeface="+mn-ea"/>
                          <a:cs typeface="+mn-cs"/>
                        </a:rPr>
                        <a:t>TS 1119 – Mart 1985</a:t>
                      </a:r>
                      <a:endParaRPr lang="en-US" dirty="0"/>
                    </a:p>
                  </a:txBody>
                  <a:tcPr anchor="ctr"/>
                </a:tc>
                <a:tc>
                  <a:txBody>
                    <a:bodyPr/>
                    <a:lstStyle/>
                    <a:p>
                      <a:pPr algn="ctr"/>
                      <a:r>
                        <a:rPr lang="tr-TR" sz="1800" kern="1200" dirty="0" smtClean="0">
                          <a:solidFill>
                            <a:schemeClr val="dk1"/>
                          </a:solidFill>
                          <a:effectLst/>
                          <a:latin typeface="+mn-lt"/>
                          <a:ea typeface="+mn-ea"/>
                          <a:cs typeface="+mn-cs"/>
                        </a:rPr>
                        <a:t>Oluklu mukavvalar için,</a:t>
                      </a:r>
                      <a:endParaRPr lang="en-US" dirty="0"/>
                    </a:p>
                  </a:txBody>
                  <a:tcPr anchor="ctr"/>
                </a:tc>
              </a:tr>
              <a:tr h="370840">
                <a:tc>
                  <a:txBody>
                    <a:bodyPr/>
                    <a:lstStyle/>
                    <a:p>
                      <a:pPr algn="ctr"/>
                      <a:r>
                        <a:rPr lang="tr-TR" sz="1800" kern="1200" dirty="0" smtClean="0">
                          <a:solidFill>
                            <a:schemeClr val="dk1"/>
                          </a:solidFill>
                          <a:effectLst/>
                          <a:latin typeface="+mn-lt"/>
                          <a:ea typeface="+mn-ea"/>
                          <a:cs typeface="+mn-cs"/>
                        </a:rPr>
                        <a:t>TS 4437 – Mart 1985</a:t>
                      </a:r>
                      <a:endParaRPr lang="en-US" dirty="0"/>
                    </a:p>
                  </a:txBody>
                  <a:tcPr anchor="ctr"/>
                </a:tc>
                <a:tc>
                  <a:txBody>
                    <a:bodyPr/>
                    <a:lstStyle/>
                    <a:p>
                      <a:pPr algn="ctr"/>
                      <a:r>
                        <a:rPr lang="tr-TR" sz="1800" kern="1200" dirty="0" smtClean="0">
                          <a:solidFill>
                            <a:schemeClr val="dk1"/>
                          </a:solidFill>
                          <a:effectLst/>
                          <a:latin typeface="+mn-lt"/>
                          <a:ea typeface="+mn-ea"/>
                          <a:cs typeface="+mn-cs"/>
                        </a:rPr>
                        <a:t>Plastik ilaç kapakları (katı ilaç şekilleri için</a:t>
                      </a:r>
                      <a:endParaRPr lang="en-US" dirty="0"/>
                    </a:p>
                  </a:txBody>
                  <a:tcPr anchor="ctr"/>
                </a:tc>
              </a:tr>
              <a:tr h="370840">
                <a:tc>
                  <a:txBody>
                    <a:bodyPr/>
                    <a:lstStyle/>
                    <a:p>
                      <a:pPr algn="ctr"/>
                      <a:r>
                        <a:rPr lang="tr-TR" sz="1800" kern="1200" dirty="0" smtClean="0">
                          <a:solidFill>
                            <a:schemeClr val="dk1"/>
                          </a:solidFill>
                          <a:effectLst/>
                          <a:latin typeface="+mn-lt"/>
                          <a:ea typeface="+mn-ea"/>
                          <a:cs typeface="+mn-cs"/>
                        </a:rPr>
                        <a:t>TS 4812 – Nisan 1986</a:t>
                      </a:r>
                      <a:endParaRPr lang="en-US" dirty="0"/>
                    </a:p>
                  </a:txBody>
                  <a:tcPr anchor="ctr"/>
                </a:tc>
                <a:tc>
                  <a:txBody>
                    <a:bodyPr/>
                    <a:lstStyle/>
                    <a:p>
                      <a:pPr algn="ctr"/>
                      <a:r>
                        <a:rPr lang="tr-TR" sz="1800" kern="1200" dirty="0" smtClean="0">
                          <a:solidFill>
                            <a:schemeClr val="dk1"/>
                          </a:solidFill>
                          <a:effectLst/>
                          <a:latin typeface="+mn-lt"/>
                          <a:ea typeface="+mn-ea"/>
                          <a:cs typeface="+mn-cs"/>
                        </a:rPr>
                        <a:t>Bükülebilir alüminyum tüpler için</a:t>
                      </a:r>
                      <a:endParaRPr lang="en-US" dirty="0"/>
                    </a:p>
                  </a:txBody>
                  <a:tcPr anchor="ctr"/>
                </a:tc>
              </a:tr>
              <a:tr h="370840">
                <a:tc>
                  <a:txBody>
                    <a:bodyPr/>
                    <a:lstStyle/>
                    <a:p>
                      <a:pPr algn="ctr"/>
                      <a:r>
                        <a:rPr lang="tr-TR" sz="1800" kern="1200" dirty="0" smtClean="0">
                          <a:solidFill>
                            <a:schemeClr val="dk1"/>
                          </a:solidFill>
                          <a:effectLst/>
                          <a:latin typeface="+mn-lt"/>
                          <a:ea typeface="+mn-ea"/>
                          <a:cs typeface="+mn-cs"/>
                        </a:rPr>
                        <a:t>TS 5914 – Ağustos 1988</a:t>
                      </a:r>
                      <a:endParaRPr lang="en-US" dirty="0"/>
                    </a:p>
                  </a:txBody>
                  <a:tcPr anchor="ctr"/>
                </a:tc>
                <a:tc>
                  <a:txBody>
                    <a:bodyPr/>
                    <a:lstStyle/>
                    <a:p>
                      <a:pPr algn="ctr"/>
                      <a:r>
                        <a:rPr lang="tr-TR" sz="1800" kern="1200" dirty="0" smtClean="0">
                          <a:solidFill>
                            <a:schemeClr val="dk1"/>
                          </a:solidFill>
                          <a:effectLst/>
                          <a:latin typeface="+mn-lt"/>
                          <a:ea typeface="+mn-ea"/>
                          <a:cs typeface="+mn-cs"/>
                        </a:rPr>
                        <a:t>PVC filmler (tarımda kullanılan) için</a:t>
                      </a:r>
                      <a:endParaRPr lang="en-US" dirty="0"/>
                    </a:p>
                  </a:txBody>
                  <a:tcPr anchor="ctr"/>
                </a:tc>
              </a:tr>
              <a:tr h="370840">
                <a:tc>
                  <a:txBody>
                    <a:bodyPr/>
                    <a:lstStyle/>
                    <a:p>
                      <a:pPr algn="ctr"/>
                      <a:r>
                        <a:rPr lang="tr-TR" sz="1800" kern="1200" dirty="0" smtClean="0">
                          <a:solidFill>
                            <a:schemeClr val="dk1"/>
                          </a:solidFill>
                          <a:effectLst/>
                          <a:latin typeface="+mn-lt"/>
                          <a:ea typeface="+mn-ea"/>
                          <a:cs typeface="+mn-cs"/>
                        </a:rPr>
                        <a:t>TS 1234 – EN 10203 – Kasım 1996</a:t>
                      </a:r>
                      <a:endParaRPr lang="en-US" dirty="0"/>
                    </a:p>
                  </a:txBody>
                  <a:tcPr anchor="ctr"/>
                </a:tc>
                <a:tc>
                  <a:txBody>
                    <a:bodyPr/>
                    <a:lstStyle/>
                    <a:p>
                      <a:pPr algn="ctr"/>
                      <a:r>
                        <a:rPr lang="tr-TR" sz="1800" kern="1200" dirty="0" smtClean="0">
                          <a:solidFill>
                            <a:schemeClr val="dk1"/>
                          </a:solidFill>
                          <a:effectLst/>
                          <a:latin typeface="+mn-lt"/>
                          <a:ea typeface="+mn-ea"/>
                          <a:cs typeface="+mn-cs"/>
                        </a:rPr>
                        <a:t>Tenekeler için oluşturulmuştur</a:t>
                      </a:r>
                      <a:endParaRPr lang="en-US" dirty="0"/>
                    </a:p>
                  </a:txBody>
                  <a:tcPr anchor="ctr"/>
                </a:tc>
              </a:tr>
            </a:tbl>
          </a:graphicData>
        </a:graphic>
      </p:graphicFrame>
    </p:spTree>
    <p:extLst>
      <p:ext uri="{BB962C8B-B14F-4D97-AF65-F5344CB8AC3E}">
        <p14:creationId xmlns:p14="http://schemas.microsoft.com/office/powerpoint/2010/main" val="10750807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4.2.3. Türk Gıda Kodeksi (16.11.1997 Tarih  ve 23172 Sayılı Resmî Gazete)</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Türk Gıda Kodeksi Yönetmeliği’nin amacı, üretici ve tüketici menfaatlerini ve halk sağlığını korumak, gıda maddelerinin tekniğine uygun ve hijyenik şekilde üretim, hazırlama, işleme, muhafaza, depolama, taşıma ve pazarlaması sağlamak üzere gıda maddelerinin özelliklerini belirtmektir. Türk Gıda Kodeksinin 9. bölümünde, gıdalarla temasta bulunulan ambalaj malzemeleri ve bu malzemelerin özellikleri yer almaktadır. Buna göre gıdaların ambalajlanmasında kâğıt, metal, plastik ve cam esaslı ambalaj malzemeleri kullanılabilir</a:t>
            </a:r>
            <a:r>
              <a:rPr lang="tr-TR" dirty="0" smtClean="0"/>
              <a:t>.</a:t>
            </a:r>
            <a:endParaRPr lang="en-US" dirty="0"/>
          </a:p>
        </p:txBody>
      </p:sp>
    </p:spTree>
    <p:extLst>
      <p:ext uri="{BB962C8B-B14F-4D97-AF65-F5344CB8AC3E}">
        <p14:creationId xmlns:p14="http://schemas.microsoft.com/office/powerpoint/2010/main" val="2135130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1.2. Ambalajın Tarihçesi</a:t>
            </a:r>
            <a:br>
              <a:rPr lang="tr-TR" b="1" dirty="0"/>
            </a:br>
            <a:r>
              <a:rPr lang="tr-TR" sz="2400" b="1" dirty="0"/>
              <a:t>- </a:t>
            </a:r>
            <a:r>
              <a:rPr lang="tr-TR" sz="2400" b="1" dirty="0" smtClean="0"/>
              <a:t>Metal Ambalajda </a:t>
            </a:r>
            <a:r>
              <a:rPr lang="tr-TR" sz="2400" b="1" dirty="0" err="1" smtClean="0"/>
              <a:t>Bonapart</a:t>
            </a:r>
            <a:r>
              <a:rPr lang="tr-TR" sz="2400" b="1" dirty="0" smtClean="0"/>
              <a:t> Öncülüğü</a:t>
            </a:r>
            <a:endParaRPr lang="en-US" dirty="0"/>
          </a:p>
        </p:txBody>
      </p:sp>
      <p:sp>
        <p:nvSpPr>
          <p:cNvPr id="3" name="İçerik Yer Tutucusu 2"/>
          <p:cNvSpPr>
            <a:spLocks noGrp="1"/>
          </p:cNvSpPr>
          <p:nvPr>
            <p:ph idx="1"/>
          </p:nvPr>
        </p:nvSpPr>
        <p:spPr>
          <a:xfrm>
            <a:off x="677334" y="2160589"/>
            <a:ext cx="7037111" cy="3879603"/>
          </a:xfrm>
        </p:spPr>
        <p:txBody>
          <a:bodyPr>
            <a:normAutofit/>
          </a:bodyPr>
          <a:lstStyle/>
          <a:p>
            <a:r>
              <a:rPr lang="tr-TR" dirty="0"/>
              <a:t>Eski çağlardan beri altın ve gümüş kutular şeklinde karşımıza çıkan, daha sonra güçlü alaşımlar ve kaplamalarla hayat bulan metal ambalajlar, günümüzde de pek çok ürünün kullanımında koruma görevini </a:t>
            </a:r>
            <a:r>
              <a:rPr lang="tr-TR" dirty="0" smtClean="0"/>
              <a:t>üstleniyor.</a:t>
            </a:r>
          </a:p>
          <a:p>
            <a:r>
              <a:rPr lang="tr-TR" dirty="0"/>
              <a:t>Teneke plaka, MS 1200 yılında Bohemya’da keşfedildi ve üretimi yapıldı. Daha </a:t>
            </a:r>
            <a:r>
              <a:rPr lang="tr-TR" dirty="0" smtClean="0"/>
              <a:t>sonra</a:t>
            </a:r>
            <a:r>
              <a:rPr lang="tr-TR" dirty="0"/>
              <a:t> </a:t>
            </a:r>
            <a:r>
              <a:rPr lang="tr-TR" dirty="0" smtClean="0"/>
              <a:t>14</a:t>
            </a:r>
            <a:r>
              <a:rPr lang="tr-TR" dirty="0"/>
              <a:t>. yüzyılın başlarında Bavyera’da teneke kaplı konserve kutular kullanılmaya başlandı. Bu kaplama teknolojisi 1600’lere kadar bir sır olarak saklanırken bu tekniği çalan </a:t>
            </a:r>
            <a:r>
              <a:rPr lang="tr-TR" dirty="0" err="1"/>
              <a:t>Duxe</a:t>
            </a:r>
            <a:r>
              <a:rPr lang="tr-TR" dirty="0"/>
              <a:t> </a:t>
            </a:r>
            <a:r>
              <a:rPr lang="tr-TR" dirty="0" err="1" smtClean="0"/>
              <a:t>Saxony</a:t>
            </a:r>
            <a:r>
              <a:rPr lang="tr-TR" dirty="0" smtClean="0"/>
              <a:t>,</a:t>
            </a:r>
            <a:r>
              <a:rPr lang="tr-TR" dirty="0"/>
              <a:t> </a:t>
            </a:r>
            <a:r>
              <a:rPr lang="tr-TR" dirty="0" smtClean="0"/>
              <a:t>19’uncu  </a:t>
            </a:r>
            <a:r>
              <a:rPr lang="tr-TR" dirty="0"/>
              <a:t>yüzyılda  Fransa,  İngiltere  ve  tüm  Avrupa’da  bu  tekniği  geliştirdi.  </a:t>
            </a:r>
            <a:r>
              <a:rPr lang="tr-TR" dirty="0" smtClean="0"/>
              <a:t>William</a:t>
            </a:r>
            <a:r>
              <a:rPr lang="tr-TR" dirty="0"/>
              <a:t> </a:t>
            </a:r>
            <a:r>
              <a:rPr lang="tr-TR" dirty="0" err="1" smtClean="0"/>
              <a:t>Underwood’un</a:t>
            </a:r>
            <a:r>
              <a:rPr lang="tr-TR" dirty="0" smtClean="0"/>
              <a:t> </a:t>
            </a:r>
            <a:r>
              <a:rPr lang="tr-TR" dirty="0"/>
              <a:t>prosesi ABD’ye iletmesinin ardından demirin yerini, kalite ve üretimi artıran çelik almıştır.</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245" y="2160589"/>
            <a:ext cx="4139350" cy="3093212"/>
          </a:xfrm>
          <a:prstGeom prst="rect">
            <a:avLst/>
          </a:prstGeom>
        </p:spPr>
      </p:pic>
      <p:sp>
        <p:nvSpPr>
          <p:cNvPr id="5" name="Metin kutusu 4"/>
          <p:cNvSpPr txBox="1"/>
          <p:nvPr/>
        </p:nvSpPr>
        <p:spPr>
          <a:xfrm>
            <a:off x="9105364" y="5328664"/>
            <a:ext cx="3412901" cy="369332"/>
          </a:xfrm>
          <a:prstGeom prst="rect">
            <a:avLst/>
          </a:prstGeom>
          <a:noFill/>
        </p:spPr>
        <p:txBody>
          <a:bodyPr wrap="square" rtlCol="0">
            <a:spAutoFit/>
          </a:bodyPr>
          <a:lstStyle/>
          <a:p>
            <a:r>
              <a:rPr lang="tr-TR" dirty="0" smtClean="0"/>
              <a:t>Teneke Cevheri</a:t>
            </a:r>
            <a:endParaRPr lang="en-US" dirty="0"/>
          </a:p>
        </p:txBody>
      </p:sp>
    </p:spTree>
    <p:extLst>
      <p:ext uri="{BB962C8B-B14F-4D97-AF65-F5344CB8AC3E}">
        <p14:creationId xmlns:p14="http://schemas.microsoft.com/office/powerpoint/2010/main" val="22691768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Türk Gıda Kodeksinin 9. bölümü:</a:t>
            </a:r>
            <a:r>
              <a:rPr lang="en-US" dirty="0"/>
              <a:t/>
            </a:r>
            <a:br>
              <a:rPr lang="en-US" dirty="0"/>
            </a:br>
            <a:endParaRPr lang="en-US" dirty="0"/>
          </a:p>
        </p:txBody>
      </p:sp>
      <p:sp>
        <p:nvSpPr>
          <p:cNvPr id="3" name="İçerik Yer Tutucusu 2"/>
          <p:cNvSpPr>
            <a:spLocks noGrp="1"/>
          </p:cNvSpPr>
          <p:nvPr>
            <p:ph idx="1"/>
          </p:nvPr>
        </p:nvSpPr>
        <p:spPr>
          <a:xfrm>
            <a:off x="677334" y="1419367"/>
            <a:ext cx="8596668" cy="4621995"/>
          </a:xfrm>
        </p:spPr>
        <p:txBody>
          <a:bodyPr>
            <a:normAutofit fontScale="92500" lnSpcReduction="20000"/>
          </a:bodyPr>
          <a:lstStyle/>
          <a:p>
            <a:pPr marL="0" indent="0">
              <a:buNone/>
            </a:pPr>
            <a:r>
              <a:rPr lang="tr-TR" dirty="0" smtClean="0"/>
              <a:t>Ambalajlama,</a:t>
            </a:r>
          </a:p>
          <a:p>
            <a:pPr marL="0" indent="0">
              <a:buNone/>
            </a:pPr>
            <a:r>
              <a:rPr lang="tr-TR" dirty="0" smtClean="0"/>
              <a:t>	Ambalajlama </a:t>
            </a:r>
            <a:r>
              <a:rPr lang="tr-TR" dirty="0"/>
              <a:t>materyalleri,</a:t>
            </a:r>
            <a:endParaRPr lang="en-US" dirty="0"/>
          </a:p>
          <a:p>
            <a:pPr marL="0" indent="0">
              <a:buNone/>
            </a:pPr>
            <a:r>
              <a:rPr lang="tr-TR" dirty="0" smtClean="0"/>
              <a:t>	Kâğıt </a:t>
            </a:r>
            <a:r>
              <a:rPr lang="tr-TR" dirty="0"/>
              <a:t>esaslı ambalaj materyalleri,</a:t>
            </a:r>
            <a:endParaRPr lang="en-US" dirty="0"/>
          </a:p>
          <a:p>
            <a:pPr marL="0" indent="0">
              <a:buNone/>
            </a:pPr>
            <a:r>
              <a:rPr lang="tr-TR" dirty="0" smtClean="0"/>
              <a:t>	Metal </a:t>
            </a:r>
            <a:r>
              <a:rPr lang="tr-TR" dirty="0"/>
              <a:t>esaslı ambalaj materyalleri,</a:t>
            </a:r>
            <a:endParaRPr lang="en-US" dirty="0"/>
          </a:p>
          <a:p>
            <a:pPr marL="0" indent="0">
              <a:buNone/>
            </a:pPr>
            <a:r>
              <a:rPr lang="tr-TR" dirty="0" smtClean="0"/>
              <a:t>	Cam </a:t>
            </a:r>
            <a:r>
              <a:rPr lang="tr-TR" dirty="0"/>
              <a:t>esaslı ambalaj materyalleri,</a:t>
            </a:r>
            <a:endParaRPr lang="en-US" dirty="0"/>
          </a:p>
          <a:p>
            <a:pPr marL="0" indent="0">
              <a:buNone/>
            </a:pPr>
            <a:r>
              <a:rPr lang="tr-TR" dirty="0" smtClean="0"/>
              <a:t>	Plastik </a:t>
            </a:r>
            <a:r>
              <a:rPr lang="tr-TR" dirty="0"/>
              <a:t>esaslı ambalaj materyalleri ile ilgilidir</a:t>
            </a:r>
            <a:r>
              <a:rPr lang="tr-TR" dirty="0" smtClean="0"/>
              <a:t>.</a:t>
            </a:r>
          </a:p>
          <a:p>
            <a:pPr marL="0" indent="0">
              <a:buNone/>
            </a:pPr>
            <a:r>
              <a:rPr lang="tr-TR" dirty="0"/>
              <a:t>Etiketleme ve </a:t>
            </a:r>
            <a:r>
              <a:rPr lang="tr-TR" dirty="0" smtClean="0"/>
              <a:t>işaretleme,</a:t>
            </a:r>
          </a:p>
          <a:p>
            <a:pPr marL="0" indent="0">
              <a:buNone/>
            </a:pPr>
            <a:r>
              <a:rPr lang="tr-TR" dirty="0" smtClean="0"/>
              <a:t>	Etiket </a:t>
            </a:r>
            <a:r>
              <a:rPr lang="tr-TR" dirty="0"/>
              <a:t>bilgileri,</a:t>
            </a:r>
            <a:endParaRPr lang="en-US" dirty="0"/>
          </a:p>
          <a:p>
            <a:pPr marL="0" indent="0">
              <a:buNone/>
            </a:pPr>
            <a:r>
              <a:rPr lang="tr-TR" dirty="0" smtClean="0"/>
              <a:t>	Etiket </a:t>
            </a:r>
            <a:r>
              <a:rPr lang="tr-TR" dirty="0"/>
              <a:t>bilgilerinin tanımı,</a:t>
            </a:r>
            <a:endParaRPr lang="en-US" dirty="0"/>
          </a:p>
          <a:p>
            <a:pPr marL="0" indent="0">
              <a:buNone/>
            </a:pPr>
            <a:r>
              <a:rPr lang="tr-TR" dirty="0"/>
              <a:t>	</a:t>
            </a:r>
            <a:r>
              <a:rPr lang="tr-TR" dirty="0" smtClean="0"/>
              <a:t>Küçük </a:t>
            </a:r>
            <a:r>
              <a:rPr lang="tr-TR" dirty="0"/>
              <a:t>ambalajlı gıdaların etiketlenmesi,</a:t>
            </a:r>
            <a:endParaRPr lang="en-US" dirty="0"/>
          </a:p>
          <a:p>
            <a:pPr marL="0" indent="0">
              <a:buNone/>
            </a:pPr>
            <a:r>
              <a:rPr lang="tr-TR" dirty="0"/>
              <a:t>	</a:t>
            </a:r>
            <a:r>
              <a:rPr lang="tr-TR" dirty="0" smtClean="0"/>
              <a:t>Dış </a:t>
            </a:r>
            <a:r>
              <a:rPr lang="tr-TR" dirty="0"/>
              <a:t>ambalajların etiketlenmesi,</a:t>
            </a:r>
            <a:endParaRPr lang="en-US" dirty="0"/>
          </a:p>
          <a:p>
            <a:pPr marL="0" indent="0">
              <a:buNone/>
            </a:pPr>
            <a:r>
              <a:rPr lang="tr-TR" dirty="0"/>
              <a:t>	</a:t>
            </a:r>
            <a:r>
              <a:rPr lang="tr-TR" dirty="0" smtClean="0"/>
              <a:t>Dağıtım </a:t>
            </a:r>
            <a:r>
              <a:rPr lang="tr-TR" dirty="0"/>
              <a:t>ambalajlarının etiketlenmesi,</a:t>
            </a:r>
            <a:endParaRPr lang="en-US" dirty="0"/>
          </a:p>
          <a:p>
            <a:pPr marL="0" indent="0">
              <a:buNone/>
            </a:pPr>
            <a:r>
              <a:rPr lang="tr-TR" dirty="0"/>
              <a:t>	</a:t>
            </a:r>
            <a:r>
              <a:rPr lang="tr-TR" dirty="0" smtClean="0"/>
              <a:t>Dökme </a:t>
            </a:r>
            <a:r>
              <a:rPr lang="tr-TR" dirty="0"/>
              <a:t>gıdalar ile ilgilidir.</a:t>
            </a:r>
            <a:endParaRPr lang="en-US" dirty="0"/>
          </a:p>
          <a:p>
            <a:pPr marL="0" indent="0">
              <a:buNone/>
            </a:pPr>
            <a:endParaRPr lang="en-US" dirty="0"/>
          </a:p>
        </p:txBody>
      </p:sp>
    </p:spTree>
    <p:extLst>
      <p:ext uri="{BB962C8B-B14F-4D97-AF65-F5344CB8AC3E}">
        <p14:creationId xmlns:p14="http://schemas.microsoft.com/office/powerpoint/2010/main" val="151537042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1141" y="391236"/>
            <a:ext cx="9343360" cy="1320800"/>
          </a:xfrm>
        </p:spPr>
        <p:txBody>
          <a:bodyPr>
            <a:normAutofit fontScale="90000"/>
          </a:bodyPr>
          <a:lstStyle/>
          <a:p>
            <a:r>
              <a:rPr lang="tr-TR" b="1" dirty="0"/>
              <a:t>4.2.4. Zararlı Kimyasal Madde ve Ürünlerin Kontrolü Yönetmeliği (21634 </a:t>
            </a:r>
            <a:r>
              <a:rPr lang="tr-TR" b="1" dirty="0" smtClean="0"/>
              <a:t>Sayı–11.07.1993</a:t>
            </a:r>
            <a:r>
              <a:rPr lang="tr-TR" b="1" dirty="0"/>
              <a:t>)</a:t>
            </a:r>
            <a:r>
              <a:rPr lang="en-US" dirty="0"/>
              <a:t/>
            </a:r>
            <a:br>
              <a:rPr lang="en-US" dirty="0"/>
            </a:br>
            <a:endParaRPr lang="en-US" dirty="0"/>
          </a:p>
        </p:txBody>
      </p:sp>
      <p:sp>
        <p:nvSpPr>
          <p:cNvPr id="3" name="İçerik Yer Tutucusu 2"/>
          <p:cNvSpPr>
            <a:spLocks noGrp="1"/>
          </p:cNvSpPr>
          <p:nvPr>
            <p:ph idx="1"/>
          </p:nvPr>
        </p:nvSpPr>
        <p:spPr>
          <a:xfrm>
            <a:off x="401141" y="1971344"/>
            <a:ext cx="9193235" cy="2819020"/>
          </a:xfrm>
        </p:spPr>
        <p:txBody>
          <a:bodyPr/>
          <a:lstStyle/>
          <a:p>
            <a:r>
              <a:rPr lang="tr-TR" dirty="0"/>
              <a:t>Bu  yönetmeliğin  amacı;  hava,  su  ve  toprağa  karışarak  kısa  veya  uzun  dönemde ekolojik dengeyi bozan, çevre ve insan sağlığı açısından zararlı kimyasal madde ve ürünlerin kontrol   altına alınabilmesinde idari, teknik ve hukuki prensip, politika ve programların belirlenerek uygulanmasını sağlamaktadır</a:t>
            </a:r>
            <a:r>
              <a:rPr lang="tr-TR" dirty="0" smtClean="0"/>
              <a:t>.</a:t>
            </a:r>
            <a:endParaRPr lang="en-US" dirty="0"/>
          </a:p>
          <a:p>
            <a:r>
              <a:rPr lang="tr-TR" dirty="0"/>
              <a:t>Bu  yönetmeliğin  kapsamını;  çevre  ve  insan  sağlığı  açısından  zararlı  ve  kimyasal madde ve ürünlerinin ticareti, üretimi, ambalaj ve etiketlenmesi, depolanması, taşıması ve kullanılması faaliyetlerine ait esaslar oluşturur.</a:t>
            </a:r>
            <a:endParaRPr lang="en-US" dirty="0"/>
          </a:p>
          <a:p>
            <a:endParaRPr lang="en-US" dirty="0"/>
          </a:p>
        </p:txBody>
      </p:sp>
    </p:spTree>
    <p:extLst>
      <p:ext uri="{BB962C8B-B14F-4D97-AF65-F5344CB8AC3E}">
        <p14:creationId xmlns:p14="http://schemas.microsoft.com/office/powerpoint/2010/main" val="418229193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6139" y="350293"/>
            <a:ext cx="9572135" cy="1320800"/>
          </a:xfrm>
        </p:spPr>
        <p:txBody>
          <a:bodyPr>
            <a:normAutofit fontScale="90000"/>
          </a:bodyPr>
          <a:lstStyle/>
          <a:p>
            <a:r>
              <a:rPr lang="tr-TR" b="1" dirty="0"/>
              <a:t>4.2.5. Katı Atıkların </a:t>
            </a:r>
            <a:r>
              <a:rPr lang="tr-TR" b="1" dirty="0" smtClean="0"/>
              <a:t>Kontrolü Yönetmeliği (14.03.1991 </a:t>
            </a:r>
            <a:r>
              <a:rPr lang="tr-TR" b="1" dirty="0"/>
              <a:t>Tarih Ve 20814 </a:t>
            </a:r>
            <a:r>
              <a:rPr lang="tr-TR" b="1" dirty="0" smtClean="0"/>
              <a:t>Sayılı</a:t>
            </a:r>
            <a:r>
              <a:rPr lang="tr-TR" dirty="0"/>
              <a:t> </a:t>
            </a:r>
            <a:r>
              <a:rPr lang="tr-TR" b="1" dirty="0" smtClean="0"/>
              <a:t>Resmî Gazete</a:t>
            </a:r>
            <a:r>
              <a:rPr lang="tr-TR" b="1" dirty="0"/>
              <a:t>)</a:t>
            </a:r>
            <a:r>
              <a:rPr lang="en-US" dirty="0"/>
              <a:t/>
            </a:r>
            <a:br>
              <a:rPr lang="en-US" dirty="0"/>
            </a:br>
            <a:endParaRPr lang="en-US" dirty="0"/>
          </a:p>
        </p:txBody>
      </p:sp>
      <p:sp>
        <p:nvSpPr>
          <p:cNvPr id="3" name="İçerik Yer Tutucusu 2"/>
          <p:cNvSpPr>
            <a:spLocks noGrp="1"/>
          </p:cNvSpPr>
          <p:nvPr>
            <p:ph idx="1"/>
          </p:nvPr>
        </p:nvSpPr>
        <p:spPr/>
        <p:txBody>
          <a:bodyPr/>
          <a:lstStyle/>
          <a:p>
            <a:pPr algn="just"/>
            <a:r>
              <a:rPr lang="tr-TR" dirty="0"/>
              <a:t>Bu yönetmeliğin amacı; her türlü atığın çevreye zarar verecek şekilde doğrudan veya dolaylı bir biçimde alıcı ortama verilmesi, depolanması, taşınması, uzaklaştırılması vb. faaliyetlerin yasaklanması, çevreyi olumsuz yönde etkileyecek olan tüketim maddelerinin idaresinin belirli  bir  disiplin altına  alarak  havada,  suda  ve  toprakta  kalıcı  etki  gösteren kirleticilerin hayvan ve bitki nesillerinin, doğal zenginlikleri ve ekolojik dengeyi bozmasının önlenmesi ile buna yönelik politika ve programların belirlenmesi, uygulanması ve geliştirilmesidir.</a:t>
            </a:r>
            <a:endParaRPr lang="en-US" dirty="0"/>
          </a:p>
          <a:p>
            <a:endParaRPr lang="en-US" dirty="0"/>
          </a:p>
        </p:txBody>
      </p:sp>
    </p:spTree>
    <p:extLst>
      <p:ext uri="{BB962C8B-B14F-4D97-AF65-F5344CB8AC3E}">
        <p14:creationId xmlns:p14="http://schemas.microsoft.com/office/powerpoint/2010/main" val="400403332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4.2.5. Katı Atıkların Kontrolü Yönetmeliği (14.03.1991 Tarih Ve 20814 Sayılı</a:t>
            </a:r>
            <a:r>
              <a:rPr lang="tr-TR" dirty="0"/>
              <a:t> </a:t>
            </a:r>
            <a:r>
              <a:rPr lang="tr-TR" b="1" dirty="0"/>
              <a:t>Resmî Gazete)</a:t>
            </a:r>
            <a:r>
              <a:rPr lang="en-US" dirty="0"/>
              <a:t/>
            </a:r>
            <a:br>
              <a:rPr lang="en-US" dirty="0"/>
            </a:br>
            <a:endParaRPr lang="en-US" dirty="0"/>
          </a:p>
        </p:txBody>
      </p:sp>
      <p:sp>
        <p:nvSpPr>
          <p:cNvPr id="3" name="İçerik Yer Tutucusu 2"/>
          <p:cNvSpPr>
            <a:spLocks noGrp="1"/>
          </p:cNvSpPr>
          <p:nvPr>
            <p:ph idx="1"/>
          </p:nvPr>
        </p:nvSpPr>
        <p:spPr/>
        <p:txBody>
          <a:bodyPr>
            <a:normAutofit/>
          </a:bodyPr>
          <a:lstStyle/>
          <a:p>
            <a:r>
              <a:rPr lang="tr-TR" dirty="0"/>
              <a:t>Bu  Yönetmelik’in    “Ambalaj  Atıklarının  Geri  Kazanılması”  başlıklı  3.  </a:t>
            </a:r>
            <a:r>
              <a:rPr lang="tr-TR" dirty="0" smtClean="0"/>
              <a:t>bölümü</a:t>
            </a:r>
            <a:r>
              <a:rPr lang="tr-TR" dirty="0"/>
              <a:t> </a:t>
            </a:r>
            <a:r>
              <a:rPr lang="tr-TR" dirty="0" smtClean="0"/>
              <a:t>kapsamında </a:t>
            </a:r>
            <a:r>
              <a:rPr lang="tr-TR" dirty="0"/>
              <a:t>yürütülmekte olan kota veya depozito uygulaması ile Yönetmelik’in Ek </a:t>
            </a:r>
            <a:r>
              <a:rPr lang="tr-TR" dirty="0" smtClean="0"/>
              <a:t>1’inde</a:t>
            </a:r>
            <a:r>
              <a:rPr lang="tr-TR" dirty="0"/>
              <a:t> </a:t>
            </a:r>
            <a:r>
              <a:rPr lang="tr-TR" dirty="0" smtClean="0"/>
              <a:t>17 </a:t>
            </a:r>
            <a:r>
              <a:rPr lang="tr-TR" dirty="0"/>
              <a:t>madde hâlinde yer alan süt, yoğurt, ayran, yenilebilir sıvı yağ, su, salça, ketçap, konserve gibi gıda ürünleriyle, şampuan, saç kremi, deterjan, çamaşır suyu gibi temizlik </a:t>
            </a:r>
            <a:r>
              <a:rPr lang="tr-TR" dirty="0" smtClean="0"/>
              <a:t>ürünlerini</a:t>
            </a:r>
            <a:r>
              <a:rPr lang="tr-TR" dirty="0"/>
              <a:t> </a:t>
            </a:r>
            <a:r>
              <a:rPr lang="tr-TR" dirty="0" smtClean="0"/>
              <a:t>plastik</a:t>
            </a:r>
            <a:r>
              <a:rPr lang="tr-TR" dirty="0"/>
              <a:t>, metal, cam, ve </a:t>
            </a:r>
            <a:r>
              <a:rPr lang="tr-TR" dirty="0" err="1"/>
              <a:t>termoplastik</a:t>
            </a:r>
            <a:r>
              <a:rPr lang="tr-TR" dirty="0"/>
              <a:t> madde içeren karton esaslı ambalajlarda piyasaya </a:t>
            </a:r>
            <a:r>
              <a:rPr lang="tr-TR" dirty="0" smtClean="0"/>
              <a:t>süren</a:t>
            </a:r>
            <a:r>
              <a:rPr lang="tr-TR" dirty="0"/>
              <a:t> </a:t>
            </a:r>
            <a:r>
              <a:rPr lang="tr-TR" dirty="0" smtClean="0"/>
              <a:t>işletmelerin </a:t>
            </a:r>
            <a:r>
              <a:rPr lang="tr-TR" dirty="0"/>
              <a:t>bu ürünlerin boş ambalajlarını her yıl belirlenen oranlarda toplama ve kazanma sorunluluğu getirilmiştir.</a:t>
            </a:r>
            <a:endParaRPr lang="en-US" dirty="0"/>
          </a:p>
          <a:p>
            <a:r>
              <a:rPr lang="tr-TR" dirty="0"/>
              <a:t> </a:t>
            </a:r>
            <a:r>
              <a:rPr lang="tr-TR" dirty="0" smtClean="0"/>
              <a:t>Bu </a:t>
            </a:r>
            <a:r>
              <a:rPr lang="tr-TR" dirty="0"/>
              <a:t>uygulamada; plastik sektöründe PET ambalajlarda; SASA AŞ; cam ambalajlarda şişe cam; metal ambalajlarda (alüminyum, teneke) </a:t>
            </a:r>
            <a:r>
              <a:rPr lang="tr-TR" dirty="0" err="1"/>
              <a:t>Nacanco</a:t>
            </a:r>
            <a:r>
              <a:rPr lang="tr-TR" dirty="0"/>
              <a:t> AŞ; lamine karton ambalajlarda ise </a:t>
            </a:r>
            <a:r>
              <a:rPr lang="tr-TR" dirty="0" err="1"/>
              <a:t>Tetrapak</a:t>
            </a:r>
            <a:r>
              <a:rPr lang="tr-TR" dirty="0"/>
              <a:t> AŞ müşterileri olan </a:t>
            </a:r>
            <a:r>
              <a:rPr lang="tr-TR" dirty="0" err="1"/>
              <a:t>dolumcu</a:t>
            </a:r>
            <a:r>
              <a:rPr lang="tr-TR" dirty="0"/>
              <a:t> firmalar adına ambalaj atıklarını toplama ve geri kazanma sorumluluğunu ambalaj üreticisi firmalar olarak üstlenmişlerdir.</a:t>
            </a:r>
            <a:endParaRPr lang="en-US" dirty="0"/>
          </a:p>
          <a:p>
            <a:endParaRPr lang="en-US" dirty="0"/>
          </a:p>
        </p:txBody>
      </p:sp>
    </p:spTree>
    <p:extLst>
      <p:ext uri="{BB962C8B-B14F-4D97-AF65-F5344CB8AC3E}">
        <p14:creationId xmlns:p14="http://schemas.microsoft.com/office/powerpoint/2010/main" val="390458143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4.2.6. Dış Ticarette Mevcut Durum</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Dış Ticaret Müsteşarlığı,  Dış Ticarette Standardizasyon Genel Müdürlüğü tarafından yayımlanan Dış Ticarette Teknik Düzenlemeler ve Standardizasyon   Rejimi Kararı ve bu karara dayalı yönetmelikler ve tebliğler ile ülkemizin ithalat-ihracatında standardizasyon ve uygunluk değerlendirmesine yönelik faaliyetleri içeren teknik mevzuatın tek rejim altında toplanmasını sağlayarak uluslararası anlaşmalar çerçevesinde faaliyetlerimizi yürütmek ve ihracatta dış piyasalarda Türk malı imajının daha da iyileştirilmesi ve marka oluşturulması amaçlanmıştır.</a:t>
            </a:r>
            <a:endParaRPr lang="en-US" dirty="0"/>
          </a:p>
          <a:p>
            <a:r>
              <a:rPr lang="tr-TR" dirty="0"/>
              <a:t> </a:t>
            </a:r>
            <a:r>
              <a:rPr lang="tr-TR" dirty="0" smtClean="0"/>
              <a:t>Ülkemizde </a:t>
            </a:r>
            <a:r>
              <a:rPr lang="tr-TR" dirty="0"/>
              <a:t>ambalaj malzemelerinin ihracatında hiçbir kısıtlama söz konusu değildir. Ancak gıda sanayi ürünlerinin ihracatında ve ithalatında standardın uygulanması zorunlu ürünler mevcuttur (TS 794 domates standardı gibi).</a:t>
            </a:r>
            <a:endParaRPr lang="en-US" dirty="0"/>
          </a:p>
          <a:p>
            <a:endParaRPr lang="en-US" dirty="0"/>
          </a:p>
        </p:txBody>
      </p:sp>
    </p:spTree>
    <p:extLst>
      <p:ext uri="{BB962C8B-B14F-4D97-AF65-F5344CB8AC3E}">
        <p14:creationId xmlns:p14="http://schemas.microsoft.com/office/powerpoint/2010/main" val="416841197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4.2.6. Dış Ticarette Mevcut Durum</a:t>
            </a:r>
            <a:r>
              <a:rPr lang="en-US" dirty="0"/>
              <a:t/>
            </a:r>
            <a:br>
              <a:rPr lang="en-US" dirty="0"/>
            </a:br>
            <a:endParaRPr lang="en-US" dirty="0"/>
          </a:p>
        </p:txBody>
      </p:sp>
      <p:sp>
        <p:nvSpPr>
          <p:cNvPr id="3" name="İçerik Yer Tutucusu 2"/>
          <p:cNvSpPr>
            <a:spLocks noGrp="1"/>
          </p:cNvSpPr>
          <p:nvPr>
            <p:ph idx="1"/>
          </p:nvPr>
        </p:nvSpPr>
        <p:spPr/>
        <p:txBody>
          <a:bodyPr>
            <a:normAutofit/>
          </a:bodyPr>
          <a:lstStyle/>
          <a:p>
            <a:r>
              <a:rPr lang="tr-TR" dirty="0"/>
              <a:t>İhracatta zorunlu uygulamada bulunan ve tarımsal ürünleri kapsayan 70 standardın çoğu, Dış Ticaret Standardizasyon 99/2 sayılı tebliğ ile ithalatta da zorunlu uygulamaya konulmuştur. Bu uygulama ülkemize kaliteli tarım ürünlerinin ithalini sağlamak </a:t>
            </a:r>
            <a:r>
              <a:rPr lang="tr-TR" dirty="0" smtClean="0"/>
              <a:t>bakımından</a:t>
            </a:r>
            <a:r>
              <a:rPr lang="tr-TR" dirty="0"/>
              <a:t> </a:t>
            </a:r>
            <a:r>
              <a:rPr lang="tr-TR" dirty="0" smtClean="0"/>
              <a:t>büyük </a:t>
            </a:r>
            <a:r>
              <a:rPr lang="tr-TR" dirty="0"/>
              <a:t>önem arz etmektedir. Zorunlu standart uygulaması ile üreticilerin standartlara ve tüketici menfaatlerine uygun üretim yapmaları amaçlanmaktadır.</a:t>
            </a:r>
            <a:endParaRPr lang="en-US" dirty="0"/>
          </a:p>
          <a:p>
            <a:r>
              <a:rPr lang="tr-TR" dirty="0" smtClean="0"/>
              <a:t>İhracat   </a:t>
            </a:r>
            <a:r>
              <a:rPr lang="tr-TR" dirty="0"/>
              <a:t>ve   ithalata   konu   mallarda   gerekli   görülenlerin   teknik   mevzuatına   ve standardına uygunluğunun veya kalitesinin değerlendirilmesi ve belgelendirilmesi, Dış Ticarette Teknik Düzenlemeler ve Standardizasyon Rejimi Kararı 07.02.1967 ve 6/7677 sayılı Türk Standartlarının uygulanması hakkında tüzük hükümleri, teknik düzenlemelerde veya standartlarda belirtilen metotlar ve müsteşarlıkça yayımlanacak yönetmelik, tebliğ ve verilecek talimatlara göre yapılır.</a:t>
            </a:r>
            <a:endParaRPr lang="en-US" dirty="0"/>
          </a:p>
          <a:p>
            <a:endParaRPr lang="en-US" dirty="0"/>
          </a:p>
        </p:txBody>
      </p:sp>
    </p:spTree>
    <p:extLst>
      <p:ext uri="{BB962C8B-B14F-4D97-AF65-F5344CB8AC3E}">
        <p14:creationId xmlns:p14="http://schemas.microsoft.com/office/powerpoint/2010/main" val="335148390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58839"/>
            <a:ext cx="8596668" cy="1320800"/>
          </a:xfrm>
        </p:spPr>
        <p:txBody>
          <a:bodyPr>
            <a:normAutofit fontScale="90000"/>
          </a:bodyPr>
          <a:lstStyle/>
          <a:p>
            <a:r>
              <a:rPr lang="tr-TR" b="1" dirty="0"/>
              <a:t>4.2.7. ISO 9000’in Ambalajlama İle İlgili İlkesi</a:t>
            </a:r>
            <a:r>
              <a:rPr lang="en-US" dirty="0"/>
              <a:t/>
            </a:r>
            <a:br>
              <a:rPr lang="en-US" dirty="0"/>
            </a:br>
            <a:endParaRPr lang="en-US" dirty="0"/>
          </a:p>
        </p:txBody>
      </p:sp>
      <p:sp>
        <p:nvSpPr>
          <p:cNvPr id="3" name="İçerik Yer Tutucusu 2"/>
          <p:cNvSpPr>
            <a:spLocks noGrp="1"/>
          </p:cNvSpPr>
          <p:nvPr>
            <p:ph idx="1"/>
          </p:nvPr>
        </p:nvSpPr>
        <p:spPr>
          <a:xfrm>
            <a:off x="677334" y="1262130"/>
            <a:ext cx="9084852" cy="5203063"/>
          </a:xfrm>
        </p:spPr>
        <p:txBody>
          <a:bodyPr>
            <a:normAutofit fontScale="92500" lnSpcReduction="20000"/>
          </a:bodyPr>
          <a:lstStyle/>
          <a:p>
            <a:r>
              <a:rPr lang="tr-TR" b="1" dirty="0"/>
              <a:t>Madde 4.15.4: </a:t>
            </a:r>
            <a:r>
              <a:rPr lang="tr-TR" dirty="0"/>
              <a:t>Tedarikçi; paketleme, ambalajlama ve işaretleme proseslerinin (kullanılan malzemeler dâhil) belirlenen şartlara uygunluğunun sağlandığından emin olmak için gereken kapsamda kontrol görevi yerine getirmektedir.</a:t>
            </a:r>
            <a:endParaRPr lang="en-US" dirty="0"/>
          </a:p>
          <a:p>
            <a:r>
              <a:rPr lang="tr-TR" dirty="0" smtClean="0"/>
              <a:t>Ambalaj </a:t>
            </a:r>
            <a:r>
              <a:rPr lang="tr-TR" dirty="0"/>
              <a:t>malzemesinin türü ürünün yapısına göre belirlenir. Ambalajlama malzemesi ürünün kalitesini etkilememelidir ve ürünler uyum içinde olmalıdır. Bu durum özellikle gıda, kimyasal, patlayıcı maddelerde çok önemlidir.</a:t>
            </a:r>
            <a:endParaRPr lang="en-US" dirty="0"/>
          </a:p>
          <a:p>
            <a:r>
              <a:rPr lang="tr-TR" dirty="0" smtClean="0"/>
              <a:t>Bir </a:t>
            </a:r>
            <a:r>
              <a:rPr lang="tr-TR" dirty="0"/>
              <a:t>ürünün başka bir ülkeye gemi ile gönderilmesi söz konusu olduğunda, ürün ambalajının ürünü gemi ile taşımaya elverişli olması gerekir. Bu ambalajın neme dayanıklı, sert, taşımaya uygun, tuzlu sudan etkilenmeyen bir maddeden yapılması gerekir.</a:t>
            </a:r>
            <a:endParaRPr lang="en-US" dirty="0"/>
          </a:p>
          <a:p>
            <a:r>
              <a:rPr lang="tr-TR" dirty="0" smtClean="0"/>
              <a:t>Eğer </a:t>
            </a:r>
            <a:r>
              <a:rPr lang="tr-TR" dirty="0"/>
              <a:t>yeniden kazanılmış, eski ve daha önceden kullanılmış bir imaj malzemesi kullanılacaksa  eski  işaretlerin  tamamen  ortadan  kaldırılması  gerekir.  Yeni  işaretlemenin yanlış taşımayı ya da kullanımı önleyici nitelikte olması gerekir. Bu konuda gereken özen ve çaba gösterilmelidir. Ayrıca ambalajı markalama için kullanılacak mürekkep ya da boya ürüne zarar vermemeli ve sevkiyat esnasında silinmemelidir. Raf ömrü ile sınırlı gıda, ilaç ve diğer ürünler söz konusu olduğunda son kullanım tarihi kullanıcıya ya da distribütöre bilgi vermek için ambalaj üzerine açık bir şekilde işaretlenmelidir.</a:t>
            </a:r>
            <a:endParaRPr lang="en-US" dirty="0"/>
          </a:p>
          <a:p>
            <a:r>
              <a:rPr lang="tr-TR" dirty="0" smtClean="0"/>
              <a:t>Bazen </a:t>
            </a:r>
            <a:r>
              <a:rPr lang="tr-TR" dirty="0"/>
              <a:t>alıcı her bir paket üzerine tanım, marka ve diğer talimatları içeren spesifik ambalajlama isteklerinde bulunur. Bu istekler kalite planında yer almalı ve uygulama için ilgili tüm personele iletilmelidir.</a:t>
            </a:r>
            <a:endParaRPr lang="en-US" dirty="0"/>
          </a:p>
          <a:p>
            <a:endParaRPr lang="en-US" dirty="0"/>
          </a:p>
        </p:txBody>
      </p:sp>
    </p:spTree>
    <p:extLst>
      <p:ext uri="{BB962C8B-B14F-4D97-AF65-F5344CB8AC3E}">
        <p14:creationId xmlns:p14="http://schemas.microsoft.com/office/powerpoint/2010/main" val="156072960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699" y="2850524"/>
            <a:ext cx="9620517" cy="794197"/>
          </a:xfrm>
        </p:spPr>
        <p:txBody>
          <a:bodyPr>
            <a:normAutofit/>
          </a:bodyPr>
          <a:lstStyle/>
          <a:p>
            <a:r>
              <a:rPr lang="tr-TR" b="1" dirty="0"/>
              <a:t>4.3. Ambalaj </a:t>
            </a:r>
            <a:r>
              <a:rPr lang="tr-TR" b="1" dirty="0" smtClean="0"/>
              <a:t>Standartlarıyla </a:t>
            </a:r>
            <a:r>
              <a:rPr lang="tr-TR" b="1" dirty="0"/>
              <a:t>İlgili </a:t>
            </a:r>
            <a:r>
              <a:rPr lang="tr-TR" b="1" dirty="0" smtClean="0"/>
              <a:t>Kuruluşlar</a:t>
            </a:r>
            <a:endParaRPr lang="en-US" dirty="0"/>
          </a:p>
        </p:txBody>
      </p:sp>
    </p:spTree>
    <p:extLst>
      <p:ext uri="{BB962C8B-B14F-4D97-AF65-F5344CB8AC3E}">
        <p14:creationId xmlns:p14="http://schemas.microsoft.com/office/powerpoint/2010/main" val="234278188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92500"/>
          </a:bodyPr>
          <a:lstStyle/>
          <a:p>
            <a:r>
              <a:rPr lang="tr-TR" b="1" u="sng" dirty="0"/>
              <a:t>4.3.1. Ulusal Standardizasyon Enstitüleri</a:t>
            </a:r>
            <a:endParaRPr lang="en-US" u="sng" dirty="0"/>
          </a:p>
          <a:p>
            <a:r>
              <a:rPr lang="tr-TR" dirty="0"/>
              <a:t> </a:t>
            </a:r>
            <a:r>
              <a:rPr lang="tr-TR" dirty="0" smtClean="0"/>
              <a:t>Bu </a:t>
            </a:r>
            <a:r>
              <a:rPr lang="tr-TR" dirty="0"/>
              <a:t>kuruluşların adreslerini ISO uluslararası standardizasyon örgütünden sağlamak mümkündür. Her ülkede geçerli olan ambalajlama, etiketleme ve işaretlemeyle ilgili kurallar hakkında o ülkenin ulusal standardizasyon örgütünden bilgi alınabilir.</a:t>
            </a:r>
            <a:endParaRPr lang="en-US" dirty="0"/>
          </a:p>
          <a:p>
            <a:r>
              <a:rPr lang="tr-TR" b="1" u="sng" dirty="0" smtClean="0"/>
              <a:t>4.3.2</a:t>
            </a:r>
            <a:r>
              <a:rPr lang="tr-TR" b="1" u="sng" dirty="0"/>
              <a:t>. Ulusal Ambalaj Geliştirme Kurum ve Enstitüleri</a:t>
            </a:r>
            <a:endParaRPr lang="en-US" u="sng" dirty="0"/>
          </a:p>
          <a:p>
            <a:r>
              <a:rPr lang="tr-TR" dirty="0" smtClean="0"/>
              <a:t>Dünyada </a:t>
            </a:r>
            <a:r>
              <a:rPr lang="tr-TR" dirty="0"/>
              <a:t>birkaç geri kalmış ülke dışındaki tüm gelişmiş ve gelişmekte olan ülkelerin birer ambalaj örgütü bulunmaktadır. Ambalajlamanın tüm yönleriyle ilgilenen bu kuruluşlardan belirli tipteki materyal, ambalaj kabı ve bazı ürünlerin ambalajlama durumlarıyla ilgili yürürlükteki standartları hakkında bilgi almak mümkündür.</a:t>
            </a:r>
            <a:endParaRPr lang="en-US" dirty="0"/>
          </a:p>
          <a:p>
            <a:r>
              <a:rPr lang="tr-TR" dirty="0" smtClean="0"/>
              <a:t>Özellikle </a:t>
            </a:r>
            <a:r>
              <a:rPr lang="tr-TR" dirty="0"/>
              <a:t>herhangi bir malın ihracatından önceki  pazar araştırması devresinde söz konusu mal için o pazarda geçerli olan ambalaj tipleri konusunda bilgi almak üzere bu kuruluşlarla ilişki kurulması yararlıdır.</a:t>
            </a:r>
            <a:endParaRPr lang="en-US" dirty="0"/>
          </a:p>
          <a:p>
            <a:endParaRPr lang="en-US" dirty="0"/>
          </a:p>
        </p:txBody>
      </p:sp>
    </p:spTree>
    <p:extLst>
      <p:ext uri="{BB962C8B-B14F-4D97-AF65-F5344CB8AC3E}">
        <p14:creationId xmlns:p14="http://schemas.microsoft.com/office/powerpoint/2010/main" val="173326737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a:bodyPr>
          <a:lstStyle/>
          <a:p>
            <a:r>
              <a:rPr lang="tr-TR" b="1" u="sng" dirty="0"/>
              <a:t>4.3.3. Ulusal Ambalajlama ve Ambalaj Materyali İmalatçıları Dernekleri</a:t>
            </a:r>
            <a:endParaRPr lang="en-US" u="sng" dirty="0"/>
          </a:p>
          <a:p>
            <a:r>
              <a:rPr lang="tr-TR" dirty="0"/>
              <a:t> </a:t>
            </a:r>
            <a:r>
              <a:rPr lang="tr-TR" dirty="0" smtClean="0"/>
              <a:t>Sanayileşmiş </a:t>
            </a:r>
            <a:r>
              <a:rPr lang="tr-TR" dirty="0"/>
              <a:t>ülkelerde rastlanan bu tip kuruluşlar, kendi ülkelerinde, üretmekte oldukları materyalin kullanıldığı alanda geçerli kurallar konusunda yayınlar ve broşürler hazırlamaktadırlar.</a:t>
            </a:r>
            <a:endParaRPr lang="en-US" dirty="0"/>
          </a:p>
          <a:p>
            <a:r>
              <a:rPr lang="tr-TR" b="1" u="sng" dirty="0" smtClean="0"/>
              <a:t>4.3.4</a:t>
            </a:r>
            <a:r>
              <a:rPr lang="tr-TR" b="1" u="sng" dirty="0"/>
              <a:t>. Uluslararası Standardizasyon Örgütü (ISO)</a:t>
            </a:r>
            <a:endParaRPr lang="en-US" u="sng" dirty="0"/>
          </a:p>
          <a:p>
            <a:r>
              <a:rPr lang="tr-TR" dirty="0" smtClean="0"/>
              <a:t>77 </a:t>
            </a:r>
            <a:r>
              <a:rPr lang="tr-TR" dirty="0"/>
              <a:t>ülkenin standardizasyon örgütünün, bu arada ülkemizde faaliyette bulunan TSE’nin de üye olduğu ISO günümüze  kadar 2600 madde için uluslararası standart hazırlayarak yayınlanmış   bulunmaktadır.   Bu   kuruluşun   çeşitli   ürünlerde   ilgili   çalışmalarını   ve hazırlayarak  yayınladığı  standartları  “Türk  Standartları  </a:t>
            </a:r>
            <a:r>
              <a:rPr lang="tr-TR" dirty="0" err="1"/>
              <a:t>Enstitüsü”nden</a:t>
            </a:r>
            <a:r>
              <a:rPr lang="tr-TR" dirty="0"/>
              <a:t>  sağlamak mümkündür.</a:t>
            </a:r>
            <a:endParaRPr lang="en-US" dirty="0"/>
          </a:p>
          <a:p>
            <a:endParaRPr lang="en-US" dirty="0"/>
          </a:p>
        </p:txBody>
      </p:sp>
    </p:spTree>
    <p:extLst>
      <p:ext uri="{BB962C8B-B14F-4D97-AF65-F5344CB8AC3E}">
        <p14:creationId xmlns:p14="http://schemas.microsoft.com/office/powerpoint/2010/main" val="3245367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1.2. Ambalajın Tarihçesi</a:t>
            </a:r>
            <a:br>
              <a:rPr lang="tr-TR" b="1" dirty="0"/>
            </a:br>
            <a:r>
              <a:rPr lang="tr-TR" sz="2400" b="1" dirty="0"/>
              <a:t>- Metal Ambalajda </a:t>
            </a:r>
            <a:r>
              <a:rPr lang="tr-TR" sz="2400" b="1" dirty="0" err="1"/>
              <a:t>Bonapart</a:t>
            </a:r>
            <a:r>
              <a:rPr lang="tr-TR" sz="2400" b="1" dirty="0"/>
              <a:t> Öncülüğü</a:t>
            </a:r>
            <a:endParaRPr lang="en-US" sz="2400" dirty="0"/>
          </a:p>
        </p:txBody>
      </p:sp>
      <p:sp>
        <p:nvSpPr>
          <p:cNvPr id="3" name="İçerik Yer Tutucusu 2"/>
          <p:cNvSpPr>
            <a:spLocks noGrp="1"/>
          </p:cNvSpPr>
          <p:nvPr>
            <p:ph idx="1"/>
          </p:nvPr>
        </p:nvSpPr>
        <p:spPr>
          <a:xfrm>
            <a:off x="677334" y="2160589"/>
            <a:ext cx="7140142" cy="4446273"/>
          </a:xfrm>
        </p:spPr>
        <p:txBody>
          <a:bodyPr>
            <a:normAutofit fontScale="92500"/>
          </a:bodyPr>
          <a:lstStyle/>
          <a:p>
            <a:r>
              <a:rPr lang="tr-TR" dirty="0"/>
              <a:t>Metal ambalajlara gıda maddelerinin ilk kez güvenle konulması düşüncesi ise 1809’da Napolyon </a:t>
            </a:r>
            <a:r>
              <a:rPr lang="tr-TR" dirty="0" err="1"/>
              <a:t>Bonapart’ın</a:t>
            </a:r>
            <a:r>
              <a:rPr lang="tr-TR" dirty="0"/>
              <a:t> “ordunun yiyeceklerinin korunmasını sağlayan bir yöntem getirene 12 bin frank vereceği’’</a:t>
            </a:r>
            <a:r>
              <a:rPr lang="tr-TR" dirty="0" err="1"/>
              <a:t>ni</a:t>
            </a:r>
            <a:r>
              <a:rPr lang="tr-TR" dirty="0"/>
              <a:t> ilan etmesiyle ortaya çıktı.</a:t>
            </a:r>
            <a:endParaRPr lang="en-US" dirty="0"/>
          </a:p>
          <a:p>
            <a:r>
              <a:rPr lang="tr-TR" dirty="0"/>
              <a:t>Parisli Nikolas </a:t>
            </a:r>
            <a:r>
              <a:rPr lang="tr-TR" dirty="0" err="1"/>
              <a:t>Appert</a:t>
            </a:r>
            <a:r>
              <a:rPr lang="tr-TR" dirty="0"/>
              <a:t>, kalayla basılmış teneke kutudaki yiyeceğin sterilize edildikten sonra uzun süre saklanabildiği fikrini sundu. Bir yıl sonra İngiliz Peter </a:t>
            </a:r>
            <a:r>
              <a:rPr lang="tr-TR" dirty="0" err="1"/>
              <a:t>Durant</a:t>
            </a:r>
            <a:r>
              <a:rPr lang="tr-TR" dirty="0"/>
              <a:t>, kalay ile kaplanmış silindirik konservenin keşfiyle patent alma hakkını elde etti.</a:t>
            </a:r>
            <a:endParaRPr lang="en-US" dirty="0"/>
          </a:p>
          <a:p>
            <a:r>
              <a:rPr lang="tr-TR" dirty="0"/>
              <a:t>Metal ambalaj tarihindeki ilk baskılı kutu ise 1866 yılında ABD’de yapıldı. Baskılı kutunun  ticari  olarak  marketlere  girmesi  ise  1910’lu  yıllara  rastlar.  Alüminyum  folyo dizaynı, 1950’nin başlarında gelişmeye başladı. İlk alüminyum konserve kutuları 1959’da ortaya çıktı. 1866’ya kadar metal ambalajları açabilmek için çivi ve çekiç kullanılıyordu. Daha  sonra  yırtılarak  açılabilen  kapaklar  yapıldı.  1875  yılında  ise  konserve  açacağı keşfedildi.</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8228" y="2160589"/>
            <a:ext cx="2895600" cy="3606800"/>
          </a:xfrm>
          <a:prstGeom prst="rect">
            <a:avLst/>
          </a:prstGeom>
        </p:spPr>
      </p:pic>
    </p:spTree>
    <p:extLst>
      <p:ext uri="{BB962C8B-B14F-4D97-AF65-F5344CB8AC3E}">
        <p14:creationId xmlns:p14="http://schemas.microsoft.com/office/powerpoint/2010/main" val="346484174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a:bodyPr>
          <a:lstStyle/>
          <a:p>
            <a:r>
              <a:rPr lang="tr-TR" b="1" u="sng" dirty="0"/>
              <a:t>4.3.5. Birleşmiş Milletler Gıda ve Tarım Örgütü (FAO)</a:t>
            </a:r>
            <a:endParaRPr lang="en-US" u="sng" dirty="0"/>
          </a:p>
          <a:p>
            <a:r>
              <a:rPr lang="tr-TR" dirty="0"/>
              <a:t> </a:t>
            </a:r>
            <a:r>
              <a:rPr lang="tr-TR" dirty="0" smtClean="0"/>
              <a:t>FAO </a:t>
            </a:r>
            <a:r>
              <a:rPr lang="tr-TR" dirty="0"/>
              <a:t>ve kısa adı WHO olan “Dünya Sağlık </a:t>
            </a:r>
            <a:r>
              <a:rPr lang="tr-TR" dirty="0" err="1"/>
              <a:t>Örgütü”nün</a:t>
            </a:r>
            <a:r>
              <a:rPr lang="tr-TR" dirty="0"/>
              <a:t> birlikte kurdukları “</a:t>
            </a:r>
            <a:r>
              <a:rPr lang="tr-TR" dirty="0" err="1"/>
              <a:t>Codex</a:t>
            </a:r>
            <a:r>
              <a:rPr lang="tr-TR" dirty="0"/>
              <a:t> </a:t>
            </a:r>
            <a:r>
              <a:rPr lang="tr-TR" dirty="0" err="1"/>
              <a:t>Alimantarius</a:t>
            </a:r>
            <a:r>
              <a:rPr lang="tr-TR" dirty="0"/>
              <a:t> Komisyonu” uluslararası kabul edilen gıda standartları ve hijyen uygulama kod ve esaslarını saptamaktadır. Anlaşılacağı üzere bu çalışmalar doğrudan doğruya ambalaj standartlarıyla ilgili olmamakla birlikte, gıda maddelerinin ambalajlanmasında kullanılan materyalin gerek gıda maddesine gerekse insan sağlığına olan etkileri konusunda çalışmalar yapmaktadır. Ayrıca bu kuruluş bünyesinde bulunan gıda maddelerinin etiketlenmesi  ile ilgili komisyon madde standartlarında yer alan etiketleme kuralları üzerinde çalışmalar yaparak bunların basitleştirilmesi, gereksiz bilgilerin çıkarılması gibi konular üzerinde durmaktadır. Aynı komite, ambalajlı olarak ihraç edilen malların etiketlenmesi konusunda genel esasları saptamış ve yayınlamış bulunmaktadır</a:t>
            </a:r>
            <a:r>
              <a:rPr lang="tr-TR" dirty="0" smtClean="0"/>
              <a:t>.</a:t>
            </a:r>
            <a:endParaRPr lang="en-US" dirty="0"/>
          </a:p>
        </p:txBody>
      </p:sp>
    </p:spTree>
    <p:extLst>
      <p:ext uri="{BB962C8B-B14F-4D97-AF65-F5344CB8AC3E}">
        <p14:creationId xmlns:p14="http://schemas.microsoft.com/office/powerpoint/2010/main" val="260613988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a:bodyPr>
          <a:lstStyle/>
          <a:p>
            <a:r>
              <a:rPr lang="tr-TR" b="1" u="sng" dirty="0"/>
              <a:t>4.3.6. Avrupa Ekonomik Komisyonu (ECE)</a:t>
            </a:r>
            <a:endParaRPr lang="en-US" u="sng" dirty="0"/>
          </a:p>
          <a:p>
            <a:r>
              <a:rPr lang="tr-TR" dirty="0"/>
              <a:t> </a:t>
            </a:r>
            <a:r>
              <a:rPr lang="tr-TR" dirty="0" smtClean="0"/>
              <a:t>Birleşmiş </a:t>
            </a:r>
            <a:r>
              <a:rPr lang="tr-TR" dirty="0" err="1"/>
              <a:t>miletlere</a:t>
            </a:r>
            <a:r>
              <a:rPr lang="tr-TR" dirty="0"/>
              <a:t> bağlı bölgesel ekonomik komisyonlardan biri olan ECE, zaman zaman belirli malların ambalaj standartlarıyla ilgili önergeler yayınlamaktadır. Bu önergeler ECE ulaşım bölümünün üye ülkeler temsilcileriyle   birlikte yaptığı çalışmalar sonucunda oluşturulmaktadır. Bu önergeler üye ülkelerce kabul edildiği takdirde, bir uluslararası antlaşma hükmü hâlini almakta ve üye ülkeler gerekli yasal değişiklikleri yerine getirerek bu kararları uygulamaktadırlar.</a:t>
            </a:r>
            <a:endParaRPr lang="en-US" dirty="0"/>
          </a:p>
          <a:p>
            <a:r>
              <a:rPr lang="tr-TR" dirty="0" smtClean="0"/>
              <a:t>Avrupa </a:t>
            </a:r>
            <a:r>
              <a:rPr lang="tr-TR" dirty="0"/>
              <a:t>ekonomik komisyonunca hazırlanan tehlikeli maddeler ve çabuk bozulabilen gıda maddeleriyle ilgili pek çok önerge sonucunda alınan kararlar bu şekilde uygulamaya konmuştur.</a:t>
            </a:r>
            <a:endParaRPr lang="en-US" dirty="0"/>
          </a:p>
          <a:p>
            <a:endParaRPr lang="en-US" dirty="0"/>
          </a:p>
        </p:txBody>
      </p:sp>
    </p:spTree>
    <p:extLst>
      <p:ext uri="{BB962C8B-B14F-4D97-AF65-F5344CB8AC3E}">
        <p14:creationId xmlns:p14="http://schemas.microsoft.com/office/powerpoint/2010/main" val="96635638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9549" y="592429"/>
            <a:ext cx="8694453" cy="5448934"/>
          </a:xfrm>
        </p:spPr>
        <p:txBody>
          <a:bodyPr>
            <a:normAutofit fontScale="92500" lnSpcReduction="20000"/>
          </a:bodyPr>
          <a:lstStyle/>
          <a:p>
            <a:r>
              <a:rPr lang="tr-TR" b="1" u="sng" dirty="0"/>
              <a:t>4.3.7. Avrupa Ekonomik Topluluğu (AET)</a:t>
            </a:r>
            <a:endParaRPr lang="en-US" u="sng" dirty="0"/>
          </a:p>
          <a:p>
            <a:r>
              <a:rPr lang="tr-TR" dirty="0" smtClean="0"/>
              <a:t>AET </a:t>
            </a:r>
            <a:r>
              <a:rPr lang="tr-TR" dirty="0"/>
              <a:t>ambalaj standartları üye ülkelere ithal edilen veya üye ülkeler arasında ticarete konu olan malların ambalajlanmasıyla ilgili yönetmelikler hâlinde periyodik olarak yayınlanmaktadır. Örneğin 1972 yılından itibaren AET, zararlı malların ambalajlarıyla ilgili performans  gereksinimlerini  yayınlamaya  başlamıştır.   AET   yönetmeliklerinin  bazıları ambalaj boyutlarıyla etiketleme kurallarını da kapsamaktadır.</a:t>
            </a:r>
            <a:endParaRPr lang="en-US" dirty="0"/>
          </a:p>
          <a:p>
            <a:r>
              <a:rPr lang="tr-TR" u="sng" dirty="0"/>
              <a:t> </a:t>
            </a:r>
            <a:r>
              <a:rPr lang="tr-TR" b="1" u="sng" dirty="0" smtClean="0"/>
              <a:t>4.3.8</a:t>
            </a:r>
            <a:r>
              <a:rPr lang="tr-TR" b="1" u="sng" dirty="0"/>
              <a:t>. Avrupa Serbest Ticaret Birliği (EFTA)</a:t>
            </a:r>
            <a:endParaRPr lang="en-US" u="sng" dirty="0"/>
          </a:p>
          <a:p>
            <a:r>
              <a:rPr lang="tr-TR" dirty="0" smtClean="0"/>
              <a:t>AET’den </a:t>
            </a:r>
            <a:r>
              <a:rPr lang="tr-TR" dirty="0"/>
              <a:t>farklı olarak bir gümrük birliği olması nedeniyle EFTA, üye ülkelere ithal edilecek  malların  standartlarıyla  ilgili  yönetmelikler   hazırlanmamaktadır.  Ancak   üye ülkelerin talep ve uygulamaları hakkında bu kuruluştan bilgi alınabilmektedir.</a:t>
            </a:r>
            <a:endParaRPr lang="en-US" dirty="0"/>
          </a:p>
          <a:p>
            <a:r>
              <a:rPr lang="tr-TR" b="1" u="sng" dirty="0" smtClean="0"/>
              <a:t>4.3.9</a:t>
            </a:r>
            <a:r>
              <a:rPr lang="tr-TR" b="1" u="sng" dirty="0"/>
              <a:t>. Avrupa Ambalaj Federasyonu (EPF)</a:t>
            </a:r>
            <a:endParaRPr lang="en-US" u="sng" dirty="0"/>
          </a:p>
          <a:p>
            <a:r>
              <a:rPr lang="tr-TR" dirty="0" smtClean="0"/>
              <a:t>Avrupa </a:t>
            </a:r>
            <a:r>
              <a:rPr lang="tr-TR" dirty="0"/>
              <a:t>ülkelerinin ulusal ambalaj örgütleriyle birçok </a:t>
            </a:r>
            <a:r>
              <a:rPr lang="tr-TR" dirty="0" err="1"/>
              <a:t>asosiye</a:t>
            </a:r>
            <a:r>
              <a:rPr lang="tr-TR" dirty="0"/>
              <a:t> üyeleri olan bu kuruluş gerek Avrupa ülkeleri gerekse diğer ülkelere ambalajlama konusunda bilgi vermekte teknik yardım, yol gösterme ve dokümantasyon hizmetleri yerine getirmekte, ambalajlama konusundaki ortak sorunların çözümlenmesine çalışmaktadır.</a:t>
            </a:r>
            <a:endParaRPr lang="en-US" dirty="0"/>
          </a:p>
          <a:p>
            <a:r>
              <a:rPr lang="tr-TR" dirty="0"/>
              <a:t> </a:t>
            </a:r>
            <a:r>
              <a:rPr lang="tr-TR" dirty="0" smtClean="0"/>
              <a:t>Bu </a:t>
            </a:r>
            <a:r>
              <a:rPr lang="tr-TR" dirty="0"/>
              <a:t>kuruluş, 1955-1965 yılları arasında ambalaj standartları konusunda da çalışmalar yapmıştır. Ancak ISO teknik komitelerinin konuya eğilmeleri üzerine bu konudaki çalışmalarını azaltmıştır.</a:t>
            </a:r>
            <a:endParaRPr lang="en-US" dirty="0"/>
          </a:p>
          <a:p>
            <a:endParaRPr lang="en-US" dirty="0"/>
          </a:p>
        </p:txBody>
      </p:sp>
    </p:spTree>
    <p:extLst>
      <p:ext uri="{BB962C8B-B14F-4D97-AF65-F5344CB8AC3E}">
        <p14:creationId xmlns:p14="http://schemas.microsoft.com/office/powerpoint/2010/main" val="243342607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a:bodyPr>
          <a:lstStyle/>
          <a:p>
            <a:r>
              <a:rPr lang="tr-TR" b="1" u="sng" dirty="0"/>
              <a:t>4.3.10. Avrupa Oluklu Mukavva İmalatçıları Federasyonu (FEFCO)</a:t>
            </a:r>
            <a:endParaRPr lang="en-US" u="sng" dirty="0"/>
          </a:p>
          <a:p>
            <a:r>
              <a:rPr lang="tr-TR" dirty="0"/>
              <a:t> </a:t>
            </a:r>
            <a:r>
              <a:rPr lang="tr-TR" dirty="0" smtClean="0"/>
              <a:t>FEFCO </a:t>
            </a:r>
            <a:r>
              <a:rPr lang="tr-TR" dirty="0"/>
              <a:t>ve kısa adı ASSCO olan Avrupa Mukavva Kutu İmalatçıları Derneği, </a:t>
            </a:r>
            <a:r>
              <a:rPr lang="tr-TR" dirty="0" smtClean="0"/>
              <a:t>birlikte</a:t>
            </a:r>
            <a:r>
              <a:rPr lang="tr-TR" dirty="0"/>
              <a:t> </a:t>
            </a:r>
            <a:r>
              <a:rPr lang="tr-TR" dirty="0" smtClean="0"/>
              <a:t>faaliyet </a:t>
            </a:r>
            <a:r>
              <a:rPr lang="tr-TR" dirty="0"/>
              <a:t>göstererek uluslararası mukavva kutu kodlarını hazırlamıştır.</a:t>
            </a:r>
            <a:endParaRPr lang="en-US" dirty="0"/>
          </a:p>
          <a:p>
            <a:r>
              <a:rPr lang="tr-TR" dirty="0"/>
              <a:t>Bu sayede oluklu ve düz mukavva kutu ve kasa dizaynlarıyla ilgili uzun tarifler yerine dünya  çapında  olarak  basit  semboller  hâlindeki  bu  kodlar  herkes  tarafından  </a:t>
            </a:r>
            <a:r>
              <a:rPr lang="tr-TR" dirty="0" smtClean="0"/>
              <a:t>kolaylıkla</a:t>
            </a:r>
            <a:r>
              <a:rPr lang="tr-TR" dirty="0"/>
              <a:t> </a:t>
            </a:r>
            <a:r>
              <a:rPr lang="tr-TR" dirty="0" smtClean="0"/>
              <a:t>kullanılmaktadır</a:t>
            </a:r>
            <a:r>
              <a:rPr lang="tr-TR" dirty="0"/>
              <a:t>. Bu kod sistemi aynı zamanda resmî standart yerine de geçmektedir</a:t>
            </a:r>
            <a:r>
              <a:rPr lang="tr-TR" dirty="0" smtClean="0"/>
              <a:t>.</a:t>
            </a:r>
            <a:endParaRPr lang="en-US" dirty="0"/>
          </a:p>
        </p:txBody>
      </p:sp>
    </p:spTree>
    <p:extLst>
      <p:ext uri="{BB962C8B-B14F-4D97-AF65-F5344CB8AC3E}">
        <p14:creationId xmlns:p14="http://schemas.microsoft.com/office/powerpoint/2010/main" val="2837520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1.2. Ambalajın Tarihçesi</a:t>
            </a:r>
            <a:br>
              <a:rPr lang="tr-TR" b="1" dirty="0"/>
            </a:br>
            <a:r>
              <a:rPr lang="tr-TR" sz="2400" b="1" dirty="0" smtClean="0"/>
              <a:t>-Plastik</a:t>
            </a:r>
            <a:endParaRPr lang="en-US" sz="2400" dirty="0"/>
          </a:p>
        </p:txBody>
      </p:sp>
      <p:sp>
        <p:nvSpPr>
          <p:cNvPr id="3" name="İçerik Yer Tutucusu 2"/>
          <p:cNvSpPr>
            <a:spLocks noGrp="1"/>
          </p:cNvSpPr>
          <p:nvPr>
            <p:ph idx="1"/>
          </p:nvPr>
        </p:nvSpPr>
        <p:spPr>
          <a:xfrm>
            <a:off x="677334" y="1725769"/>
            <a:ext cx="7449235" cy="4842456"/>
          </a:xfrm>
        </p:spPr>
        <p:txBody>
          <a:bodyPr>
            <a:normAutofit fontScale="92500" lnSpcReduction="20000"/>
          </a:bodyPr>
          <a:lstStyle/>
          <a:p>
            <a:r>
              <a:rPr lang="tr-TR" dirty="0"/>
              <a:t>İlk yapay plastik, 1838 yılında Alexander </a:t>
            </a:r>
            <a:r>
              <a:rPr lang="tr-TR" dirty="0" err="1"/>
              <a:t>Parker</a:t>
            </a:r>
            <a:r>
              <a:rPr lang="tr-TR" dirty="0"/>
              <a:t> tarafından hazırlanarak 1862 yılında Londra’daki büyük uluslararası fuarda sergilenmiştir. Bu plastiğin, fil dişi gibi doğal malzemelerin yerini alması planlanmış ve plastik, “parkesin” olarak isimlendirilmiştir. 1840 yılında Charles </a:t>
            </a:r>
            <a:r>
              <a:rPr lang="tr-TR" dirty="0" err="1"/>
              <a:t>Goodyear</a:t>
            </a:r>
            <a:r>
              <a:rPr lang="tr-TR" dirty="0"/>
              <a:t> ve Thomas </a:t>
            </a:r>
            <a:r>
              <a:rPr lang="tr-TR" dirty="0" err="1"/>
              <a:t>Hancock</a:t>
            </a:r>
            <a:r>
              <a:rPr lang="tr-TR" dirty="0"/>
              <a:t>, yapışkanlık özelliğini ortadan kaldıran ve doğal kauçuğa elastiklik özelliğini katan bir prosedür geliştirmiştir. 1851 yılında sert kauçuk ya da bilinen adıyla ebonit, ticari hâle gelmiştir.</a:t>
            </a:r>
            <a:endParaRPr lang="en-US" dirty="0"/>
          </a:p>
          <a:p>
            <a:r>
              <a:rPr lang="tr-TR" dirty="0"/>
              <a:t>1870 yılında New Yorklu John </a:t>
            </a:r>
            <a:r>
              <a:rPr lang="tr-TR" dirty="0" err="1"/>
              <a:t>Wesley</a:t>
            </a:r>
            <a:r>
              <a:rPr lang="tr-TR" dirty="0"/>
              <a:t> </a:t>
            </a:r>
            <a:r>
              <a:rPr lang="tr-TR" dirty="0" err="1"/>
              <a:t>Hyatt’a</a:t>
            </a:r>
            <a:r>
              <a:rPr lang="tr-TR" dirty="0"/>
              <a:t> yüksek sıcaklıkta ve basınçla üretilen düşük nitrat içerikli selüloit için patent verilmiştir. Bu buluş, piyasaya sürülen ilk plastiktir ve 1907 yılında </a:t>
            </a:r>
            <a:r>
              <a:rPr lang="tr-TR" dirty="0" err="1"/>
              <a:t>Leo</a:t>
            </a:r>
            <a:r>
              <a:rPr lang="tr-TR" dirty="0"/>
              <a:t> </a:t>
            </a:r>
            <a:r>
              <a:rPr lang="tr-TR" dirty="0" err="1"/>
              <a:t>Hendrik</a:t>
            </a:r>
            <a:r>
              <a:rPr lang="tr-TR" dirty="0"/>
              <a:t> </a:t>
            </a:r>
            <a:r>
              <a:rPr lang="tr-TR" dirty="0" err="1"/>
              <a:t>Baekeland</a:t>
            </a:r>
            <a:r>
              <a:rPr lang="tr-TR" dirty="0"/>
              <a:t> tarafından </a:t>
            </a:r>
            <a:r>
              <a:rPr lang="tr-TR" dirty="0" err="1"/>
              <a:t>bakelite</a:t>
            </a:r>
            <a:r>
              <a:rPr lang="tr-TR" dirty="0"/>
              <a:t> üretilene kadar da tek plastik olarak kalmıştır.</a:t>
            </a:r>
            <a:endParaRPr lang="en-US" dirty="0"/>
          </a:p>
          <a:p>
            <a:r>
              <a:rPr lang="tr-TR" dirty="0"/>
              <a:t>Plastiklerin nasıl bir malzeme olduğu, 1920 yılında </a:t>
            </a:r>
            <a:r>
              <a:rPr lang="tr-TR" dirty="0" err="1"/>
              <a:t>Hermann</a:t>
            </a:r>
            <a:r>
              <a:rPr lang="tr-TR" dirty="0"/>
              <a:t> </a:t>
            </a:r>
            <a:r>
              <a:rPr lang="tr-TR" dirty="0" err="1"/>
              <a:t>Staudinger’in</a:t>
            </a:r>
            <a:r>
              <a:rPr lang="tr-TR" dirty="0"/>
              <a:t> devrim niteliğinde bir fikir öne sürmesine kadar tam olarak bilinmiyordu. O, tüm plastiklerin kauçuk ve selüloz gibi malzemelerin polimer veya makro molekül olduklarını öne sürmüştür. Bu varsayım başlangıçta  birçok bilim adamı  tarafından kolayca  kabul  edilmemekle  beraber </a:t>
            </a:r>
            <a:r>
              <a:rPr lang="tr-TR" dirty="0" err="1"/>
              <a:t>Staudinger</a:t>
            </a:r>
            <a:r>
              <a:rPr lang="tr-TR" dirty="0"/>
              <a:t>, bu fikirle 1953 yılında Nobel Ödülü almıştır.</a:t>
            </a:r>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3507344"/>
            <a:ext cx="2917998" cy="335065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4002" y="1"/>
            <a:ext cx="2917998" cy="2897745"/>
          </a:xfrm>
          <a:prstGeom prst="rect">
            <a:avLst/>
          </a:prstGeom>
        </p:spPr>
      </p:pic>
      <p:sp>
        <p:nvSpPr>
          <p:cNvPr id="6" name="Metin kutusu 5"/>
          <p:cNvSpPr txBox="1"/>
          <p:nvPr/>
        </p:nvSpPr>
        <p:spPr>
          <a:xfrm>
            <a:off x="9453093" y="2897746"/>
            <a:ext cx="2640169" cy="584775"/>
          </a:xfrm>
          <a:prstGeom prst="rect">
            <a:avLst/>
          </a:prstGeom>
          <a:noFill/>
        </p:spPr>
        <p:txBody>
          <a:bodyPr wrap="square" rtlCol="0">
            <a:spAutoFit/>
          </a:bodyPr>
          <a:lstStyle/>
          <a:p>
            <a:r>
              <a:rPr lang="tr-TR" sz="1600" dirty="0" smtClean="0"/>
              <a:t>A. </a:t>
            </a:r>
            <a:r>
              <a:rPr lang="tr-TR" sz="1600" dirty="0" err="1" smtClean="0"/>
              <a:t>Parker</a:t>
            </a:r>
            <a:r>
              <a:rPr lang="tr-TR" sz="1600" dirty="0" smtClean="0"/>
              <a:t> (Üstte), </a:t>
            </a:r>
          </a:p>
          <a:p>
            <a:r>
              <a:rPr lang="tr-TR" sz="1600" dirty="0" smtClean="0"/>
              <a:t>H. </a:t>
            </a:r>
            <a:r>
              <a:rPr lang="tr-TR" sz="1600" dirty="0" err="1" smtClean="0"/>
              <a:t>Staudinger</a:t>
            </a:r>
            <a:r>
              <a:rPr lang="tr-TR" sz="1600" dirty="0" smtClean="0"/>
              <a:t>(Altta)</a:t>
            </a:r>
            <a:endParaRPr lang="en-US" sz="1600" dirty="0"/>
          </a:p>
        </p:txBody>
      </p:sp>
    </p:spTree>
    <p:extLst>
      <p:ext uri="{BB962C8B-B14F-4D97-AF65-F5344CB8AC3E}">
        <p14:creationId xmlns:p14="http://schemas.microsoft.com/office/powerpoint/2010/main" val="3112462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1.2. Ambalajın </a:t>
            </a:r>
            <a:r>
              <a:rPr lang="tr-TR" b="1" dirty="0" smtClean="0"/>
              <a:t>Tarihçesi</a:t>
            </a:r>
            <a:br>
              <a:rPr lang="tr-TR" b="1" dirty="0" smtClean="0"/>
            </a:br>
            <a:r>
              <a:rPr lang="tr-TR" sz="2400" b="1" dirty="0" smtClean="0"/>
              <a:t>- Kağıt ambalajın Çin’de başlaması</a:t>
            </a:r>
            <a:endParaRPr lang="en-US" sz="2400" dirty="0"/>
          </a:p>
        </p:txBody>
      </p:sp>
      <p:sp>
        <p:nvSpPr>
          <p:cNvPr id="3" name="İçerik Yer Tutucusu 2"/>
          <p:cNvSpPr>
            <a:spLocks noGrp="1"/>
          </p:cNvSpPr>
          <p:nvPr>
            <p:ph idx="1"/>
          </p:nvPr>
        </p:nvSpPr>
        <p:spPr/>
        <p:txBody>
          <a:bodyPr/>
          <a:lstStyle/>
          <a:p>
            <a:r>
              <a:rPr lang="tr-TR" dirty="0"/>
              <a:t>Şekillendirilebilir en eski ambalaj malzemesi kâğıttır. İşlenmiş dut ağacı kabukları, MÖ 1 ve 2. yüzyıllarda Çin’de, yiyecekleri sarmakta kullanıldı. Sonraki 1500 yıl boyunca kâğıt       yapma       geliştirildi       ve       bu       teknikler       Orta       Doğu’ya       aktarıldı. Buradan Avrupa’ya, 1310 yılında da İngiltere’ye geçen kâğıt yapma teknikleri, </a:t>
            </a:r>
            <a:r>
              <a:rPr lang="tr-TR" dirty="0" smtClean="0"/>
              <a:t>Amerika’ya</a:t>
            </a:r>
            <a:r>
              <a:rPr lang="tr-TR" dirty="0"/>
              <a:t> </a:t>
            </a:r>
            <a:r>
              <a:rPr lang="tr-TR" dirty="0" smtClean="0"/>
              <a:t>1690 </a:t>
            </a:r>
            <a:r>
              <a:rPr lang="tr-TR" dirty="0"/>
              <a:t>yılında ulaştı. İlk ticari karton ve kutu, Çin’den 200 yıl sonra 1817’de İngiltere’de üretildi. Oluklu kâğıt 1850’lerde ortaya çıktı. Ticarette el yapımı tahta kasaların yerini </a:t>
            </a:r>
            <a:r>
              <a:rPr lang="tr-TR" dirty="0" smtClean="0"/>
              <a:t>oluklu</a:t>
            </a:r>
            <a:r>
              <a:rPr lang="tr-TR" dirty="0"/>
              <a:t> </a:t>
            </a:r>
            <a:r>
              <a:rPr lang="tr-TR" dirty="0" smtClean="0"/>
              <a:t>karton </a:t>
            </a:r>
            <a:r>
              <a:rPr lang="tr-TR" dirty="0"/>
              <a:t>kutular almaya başladı. 20. yüzyıl ise kâğıt ve karton için en parlak dönem oldu.</a:t>
            </a:r>
            <a:endParaRPr lang="en-US" dirty="0"/>
          </a:p>
          <a:p>
            <a:endParaRPr lang="en-US" dirty="0"/>
          </a:p>
        </p:txBody>
      </p:sp>
    </p:spTree>
    <p:extLst>
      <p:ext uri="{BB962C8B-B14F-4D97-AF65-F5344CB8AC3E}">
        <p14:creationId xmlns:p14="http://schemas.microsoft.com/office/powerpoint/2010/main" val="1547344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1.2.1. Türkiye’de Ambalajın Gelişimi</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1970’li yıllarda, ambalaj sanayisinin özellikle ihracattaki önemi </a:t>
            </a:r>
            <a:r>
              <a:rPr lang="tr-TR" dirty="0" smtClean="0"/>
              <a:t>kavrandı.</a:t>
            </a:r>
            <a:r>
              <a:rPr lang="tr-TR" dirty="0"/>
              <a:t> </a:t>
            </a:r>
            <a:r>
              <a:rPr lang="tr-TR" dirty="0" smtClean="0"/>
              <a:t>Ülkemizde </a:t>
            </a:r>
            <a:r>
              <a:rPr lang="tr-TR" dirty="0"/>
              <a:t>de  1977’de  Ambalaj  Araştırma  Merkezi’nin  kurulması  çalışmaları  başladı.  Türkiye’de ambalaj  sektörünün  ilk  gelişimi,  teneke  kutu  dalında  oldu. </a:t>
            </a:r>
            <a:endParaRPr lang="tr-TR" dirty="0" smtClean="0"/>
          </a:p>
          <a:p>
            <a:r>
              <a:rPr lang="tr-TR" dirty="0" smtClean="0"/>
              <a:t>1980’li </a:t>
            </a:r>
            <a:r>
              <a:rPr lang="tr-TR" dirty="0"/>
              <a:t>yılların başında ülkemizde ilk kez pet şişe üretilmeye başlandı</a:t>
            </a:r>
            <a:r>
              <a:rPr lang="tr-TR" dirty="0" smtClean="0"/>
              <a:t>. Bu yıllarda </a:t>
            </a:r>
            <a:r>
              <a:rPr lang="tr-TR" dirty="0"/>
              <a:t>ithal edilen alüminyum kutu, ülkemizde de üretilmeye başlandı.</a:t>
            </a:r>
            <a:endParaRPr lang="en-US" dirty="0"/>
          </a:p>
          <a:p>
            <a:r>
              <a:rPr lang="tr-TR" dirty="0"/>
              <a:t>Türkiye’de oluklu mukavva sanayisinin kurulması da SEKA’nın 1954 yılında İzmit tesislerinde ilk oluklu mukavva fabrikasını işletmeye açması ile gerçekleşti.</a:t>
            </a:r>
            <a:endParaRPr lang="en-US" dirty="0"/>
          </a:p>
          <a:p>
            <a:r>
              <a:rPr lang="tr-TR" dirty="0"/>
              <a:t>Bugün sektörde 5.000’den fazla firmanın faaliyet gösterdiği tahmin edilmekte olup resmî kayıtlara göre özel sektöre ait 910 fabrika 59 ilde faaliyet göstermekte ve sektörde 250 bini aşkın işçi istihdam edilmektedir.</a:t>
            </a:r>
            <a:endParaRPr lang="en-US" dirty="0"/>
          </a:p>
        </p:txBody>
      </p:sp>
    </p:spTree>
    <p:extLst>
      <p:ext uri="{BB962C8B-B14F-4D97-AF65-F5344CB8AC3E}">
        <p14:creationId xmlns:p14="http://schemas.microsoft.com/office/powerpoint/2010/main" val="2905529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18"/>
            <a:ext cx="12192000" cy="6877318"/>
          </a:xfrm>
          <a:prstGeom prst="rect">
            <a:avLst/>
          </a:prstGeom>
        </p:spPr>
      </p:pic>
      <p:sp>
        <p:nvSpPr>
          <p:cNvPr id="6" name="Dolu Çerçeve 5"/>
          <p:cNvSpPr/>
          <p:nvPr/>
        </p:nvSpPr>
        <p:spPr>
          <a:xfrm>
            <a:off x="4056845" y="528034"/>
            <a:ext cx="5074276" cy="2021983"/>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Unvan 1"/>
          <p:cNvSpPr>
            <a:spLocks noGrp="1"/>
          </p:cNvSpPr>
          <p:nvPr>
            <p:ph type="ctrTitle"/>
          </p:nvPr>
        </p:nvSpPr>
        <p:spPr>
          <a:xfrm>
            <a:off x="4301544" y="528034"/>
            <a:ext cx="4584879" cy="1873876"/>
          </a:xfrm>
        </p:spPr>
        <p:txBody>
          <a:bodyPr/>
          <a:lstStyle/>
          <a:p>
            <a:pPr algn="ctr"/>
            <a:r>
              <a:rPr lang="tr-TR" dirty="0" smtClean="0">
                <a:solidFill>
                  <a:schemeClr val="tx1"/>
                </a:solidFill>
              </a:rPr>
              <a:t>AMBALAJLAMA </a:t>
            </a:r>
            <a:br>
              <a:rPr lang="tr-TR" dirty="0" smtClean="0">
                <a:solidFill>
                  <a:schemeClr val="tx1"/>
                </a:solidFill>
              </a:rPr>
            </a:br>
            <a:r>
              <a:rPr lang="tr-TR" dirty="0" smtClean="0">
                <a:solidFill>
                  <a:schemeClr val="tx1"/>
                </a:solidFill>
              </a:rPr>
              <a:t>MALZEMELERİ</a:t>
            </a:r>
            <a:endParaRPr lang="en-US" dirty="0">
              <a:solidFill>
                <a:schemeClr val="tx1"/>
              </a:solidFill>
            </a:endParaRPr>
          </a:p>
        </p:txBody>
      </p:sp>
    </p:spTree>
    <p:extLst>
      <p:ext uri="{BB962C8B-B14F-4D97-AF65-F5344CB8AC3E}">
        <p14:creationId xmlns:p14="http://schemas.microsoft.com/office/powerpoint/2010/main" val="4254400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5362" y="609600"/>
            <a:ext cx="8596668" cy="1320800"/>
          </a:xfrm>
        </p:spPr>
        <p:txBody>
          <a:bodyPr>
            <a:normAutofit fontScale="90000"/>
          </a:bodyPr>
          <a:lstStyle/>
          <a:p>
            <a:r>
              <a:rPr lang="tr-TR" b="1" dirty="0"/>
              <a:t>1.3. Ambalajlarda Aranan Özellikler ve Beklenen İşlevler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İçindeki malı koruma özelliği</a:t>
            </a:r>
            <a:endParaRPr lang="en-US" dirty="0"/>
          </a:p>
          <a:p>
            <a:pPr marL="0" indent="0">
              <a:buNone/>
            </a:pPr>
            <a:r>
              <a:rPr lang="tr-TR" dirty="0" smtClean="0"/>
              <a:t>	· Mikrobiyolojik </a:t>
            </a:r>
            <a:r>
              <a:rPr lang="tr-TR" dirty="0"/>
              <a:t>yönden koruma,</a:t>
            </a:r>
            <a:endParaRPr lang="en-US" dirty="0"/>
          </a:p>
          <a:p>
            <a:pPr marL="0" indent="0">
              <a:buNone/>
            </a:pPr>
            <a:r>
              <a:rPr lang="tr-TR" dirty="0" smtClean="0"/>
              <a:t>	· Nem </a:t>
            </a:r>
            <a:r>
              <a:rPr lang="tr-TR" dirty="0"/>
              <a:t>ve atmosferik etkiler yönünden koruma,</a:t>
            </a:r>
            <a:endParaRPr lang="en-US" dirty="0"/>
          </a:p>
          <a:p>
            <a:pPr marL="0" indent="0">
              <a:buNone/>
            </a:pPr>
            <a:r>
              <a:rPr lang="tr-TR" dirty="0" smtClean="0"/>
              <a:t>	· Çarpma</a:t>
            </a:r>
            <a:r>
              <a:rPr lang="tr-TR" dirty="0"/>
              <a:t>, ezilme gibi mekanik etkilerden korumadır</a:t>
            </a:r>
            <a:r>
              <a:rPr lang="tr-TR" dirty="0" smtClean="0"/>
              <a:t>.</a:t>
            </a:r>
          </a:p>
          <a:p>
            <a:r>
              <a:rPr lang="tr-TR" dirty="0"/>
              <a:t>Depolamayı kolaylaştırma ile ilgili özellikler</a:t>
            </a:r>
            <a:endParaRPr lang="en-US" dirty="0"/>
          </a:p>
          <a:p>
            <a:pPr marL="0" indent="0">
              <a:buNone/>
            </a:pPr>
            <a:r>
              <a:rPr lang="tr-TR" dirty="0" smtClean="0"/>
              <a:t>	· Üst </a:t>
            </a:r>
            <a:r>
              <a:rPr lang="tr-TR" dirty="0"/>
              <a:t>üste yığılabilme,</a:t>
            </a:r>
            <a:endParaRPr lang="en-US" dirty="0"/>
          </a:p>
          <a:p>
            <a:pPr marL="0" indent="0">
              <a:buNone/>
            </a:pPr>
            <a:r>
              <a:rPr lang="tr-TR" dirty="0" smtClean="0"/>
              <a:t>	· Depo </a:t>
            </a:r>
            <a:r>
              <a:rPr lang="tr-TR" dirty="0"/>
              <a:t>içinde kolayca yer değiştirebilme,</a:t>
            </a:r>
            <a:endParaRPr lang="en-US" dirty="0"/>
          </a:p>
          <a:p>
            <a:pPr marL="0" indent="0">
              <a:buNone/>
            </a:pPr>
            <a:r>
              <a:rPr lang="tr-TR" dirty="0" smtClean="0"/>
              <a:t>	· Ayırt </a:t>
            </a:r>
            <a:r>
              <a:rPr lang="tr-TR" dirty="0"/>
              <a:t>edilebilmesinin kolay olmasıdır.</a:t>
            </a:r>
            <a:endParaRPr lang="en-US" dirty="0"/>
          </a:p>
          <a:p>
            <a:pPr marL="0" indent="0">
              <a:buNone/>
            </a:pPr>
            <a:endParaRPr lang="en-US" dirty="0"/>
          </a:p>
          <a:p>
            <a:endParaRPr lang="en-US"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1572" y="722459"/>
            <a:ext cx="4140427" cy="3263421"/>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1573" y="4098739"/>
            <a:ext cx="4140428" cy="2456649"/>
          </a:xfrm>
          <a:prstGeom prst="rect">
            <a:avLst/>
          </a:prstGeom>
        </p:spPr>
      </p:pic>
    </p:spTree>
    <p:extLst>
      <p:ext uri="{BB962C8B-B14F-4D97-AF65-F5344CB8AC3E}">
        <p14:creationId xmlns:p14="http://schemas.microsoft.com/office/powerpoint/2010/main" val="1995543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1.3. Ambalajlarda Aranan Özellikler ve Beklenen İşlevler</a:t>
            </a:r>
            <a:r>
              <a:rPr lang="en-US" dirty="0"/>
              <a:t/>
            </a:r>
            <a:br>
              <a:rPr lang="en-US" dirty="0"/>
            </a:br>
            <a:endParaRPr lang="en-US" dirty="0"/>
          </a:p>
        </p:txBody>
      </p:sp>
      <p:sp>
        <p:nvSpPr>
          <p:cNvPr id="3" name="İçerik Yer Tutucusu 2"/>
          <p:cNvSpPr>
            <a:spLocks noGrp="1"/>
          </p:cNvSpPr>
          <p:nvPr>
            <p:ph idx="1"/>
          </p:nvPr>
        </p:nvSpPr>
        <p:spPr>
          <a:xfrm>
            <a:off x="677334" y="1790164"/>
            <a:ext cx="6122711" cy="4237150"/>
          </a:xfrm>
        </p:spPr>
        <p:txBody>
          <a:bodyPr>
            <a:normAutofit fontScale="77500" lnSpcReduction="20000"/>
          </a:bodyPr>
          <a:lstStyle/>
          <a:p>
            <a:r>
              <a:rPr lang="tr-TR" dirty="0"/>
              <a:t>Taşıma ile ilgili özellikler</a:t>
            </a:r>
            <a:endParaRPr lang="en-US" dirty="0"/>
          </a:p>
          <a:p>
            <a:pPr marL="0" indent="0">
              <a:buNone/>
            </a:pPr>
            <a:r>
              <a:rPr lang="tr-TR" dirty="0" smtClean="0"/>
              <a:t>	· Mamulleri </a:t>
            </a:r>
            <a:r>
              <a:rPr lang="tr-TR" dirty="0"/>
              <a:t>bir arada tutması,</a:t>
            </a:r>
            <a:endParaRPr lang="en-US" dirty="0"/>
          </a:p>
          <a:p>
            <a:pPr marL="0" indent="0">
              <a:buNone/>
            </a:pPr>
            <a:r>
              <a:rPr lang="tr-TR" dirty="0" smtClean="0"/>
              <a:t>	·</a:t>
            </a:r>
            <a:r>
              <a:rPr lang="tr-TR" dirty="0"/>
              <a:t> </a:t>
            </a:r>
            <a:r>
              <a:rPr lang="tr-TR" dirty="0" smtClean="0"/>
              <a:t>Taşıt    </a:t>
            </a:r>
            <a:r>
              <a:rPr lang="tr-TR" dirty="0"/>
              <a:t>aracına    (kara,    hava,    deniz    yolu)    kolaylıkla    	</a:t>
            </a:r>
            <a:r>
              <a:rPr lang="tr-TR" dirty="0" smtClean="0"/>
              <a:t>yüklenip boşaltılabilmesi</a:t>
            </a:r>
            <a:r>
              <a:rPr lang="tr-TR" dirty="0"/>
              <a:t>,</a:t>
            </a:r>
            <a:endParaRPr lang="en-US" dirty="0"/>
          </a:p>
          <a:p>
            <a:pPr marL="0" indent="0">
              <a:buNone/>
            </a:pPr>
            <a:r>
              <a:rPr lang="tr-TR" dirty="0" smtClean="0"/>
              <a:t>	· Emniyetli </a:t>
            </a:r>
            <a:r>
              <a:rPr lang="tr-TR" dirty="0"/>
              <a:t>olması (akma, dökülme, patlama, dağılma yönlerinden),</a:t>
            </a:r>
            <a:endParaRPr lang="en-US" dirty="0"/>
          </a:p>
          <a:p>
            <a:pPr marL="0" indent="0">
              <a:buNone/>
            </a:pPr>
            <a:r>
              <a:rPr lang="tr-TR" dirty="0" smtClean="0"/>
              <a:t>	· Bir </a:t>
            </a:r>
            <a:r>
              <a:rPr lang="tr-TR" dirty="0"/>
              <a:t>defa ya da birden fazla kullanılabilmesi,</a:t>
            </a:r>
            <a:endParaRPr lang="en-US" dirty="0"/>
          </a:p>
          <a:p>
            <a:pPr marL="0" indent="0">
              <a:buNone/>
            </a:pPr>
            <a:r>
              <a:rPr lang="tr-TR" dirty="0" smtClean="0"/>
              <a:t>	· Hafif </a:t>
            </a:r>
            <a:r>
              <a:rPr lang="tr-TR" dirty="0"/>
              <a:t>olmasıdır</a:t>
            </a:r>
            <a:r>
              <a:rPr lang="tr-TR" dirty="0" smtClean="0"/>
              <a:t>.</a:t>
            </a:r>
          </a:p>
          <a:p>
            <a:r>
              <a:rPr lang="tr-TR" dirty="0"/>
              <a:t>Pazarlama ile ilgili özellikler</a:t>
            </a:r>
            <a:endParaRPr lang="en-US" dirty="0"/>
          </a:p>
          <a:p>
            <a:pPr marL="0" indent="0">
              <a:buNone/>
            </a:pPr>
            <a:r>
              <a:rPr lang="tr-TR" dirty="0" smtClean="0"/>
              <a:t>	· Satış </a:t>
            </a:r>
            <a:r>
              <a:rPr lang="tr-TR" dirty="0"/>
              <a:t>sırasında göze çarpıcı ve tüketiciyi cezbedici bir görünümde </a:t>
            </a:r>
            <a:r>
              <a:rPr lang="tr-TR" dirty="0" smtClean="0"/>
              <a:t>	olması</a:t>
            </a:r>
            <a:r>
              <a:rPr lang="tr-TR" dirty="0"/>
              <a:t>,</a:t>
            </a:r>
            <a:endParaRPr lang="en-US" dirty="0"/>
          </a:p>
          <a:p>
            <a:pPr marL="0" indent="0">
              <a:buNone/>
            </a:pPr>
            <a:r>
              <a:rPr lang="tr-TR" dirty="0" smtClean="0"/>
              <a:t>	· Depolama </a:t>
            </a:r>
            <a:r>
              <a:rPr lang="tr-TR" dirty="0"/>
              <a:t>sırasında ve satış yeri rafında az yer işgal etmesi,</a:t>
            </a:r>
            <a:endParaRPr lang="en-US" dirty="0"/>
          </a:p>
          <a:p>
            <a:pPr marL="0" indent="0">
              <a:buNone/>
            </a:pPr>
            <a:r>
              <a:rPr lang="tr-TR" dirty="0" smtClean="0"/>
              <a:t>	· Tüketiciye  </a:t>
            </a:r>
            <a:r>
              <a:rPr lang="tr-TR" dirty="0"/>
              <a:t>içinde  bulunulan  mal  hakkında  fikir  veren  bir  </a:t>
            </a:r>
            <a:r>
              <a:rPr lang="tr-TR" dirty="0" smtClean="0"/>
              <a:t>	görünümde </a:t>
            </a:r>
            <a:r>
              <a:rPr lang="tr-TR" dirty="0"/>
              <a:t>olması,</a:t>
            </a:r>
            <a:endParaRPr lang="en-US" dirty="0"/>
          </a:p>
          <a:p>
            <a:pPr marL="0" indent="0">
              <a:buNone/>
            </a:pPr>
            <a:r>
              <a:rPr lang="tr-TR" dirty="0" smtClean="0"/>
              <a:t>	· Tüketiciye    </a:t>
            </a:r>
            <a:r>
              <a:rPr lang="tr-TR" dirty="0"/>
              <a:t>içinde    bulunan    mal    hakkında    bilgi    verici    </a:t>
            </a:r>
            <a:r>
              <a:rPr lang="tr-TR" dirty="0" smtClean="0"/>
              <a:t>	yazılar bulundurması</a:t>
            </a:r>
          </a:p>
          <a:p>
            <a:pPr marL="0" indent="0">
              <a:buNone/>
            </a:pPr>
            <a:r>
              <a:rPr lang="tr-TR" dirty="0" smtClean="0"/>
              <a:t>	· Yasal </a:t>
            </a:r>
            <a:r>
              <a:rPr lang="tr-TR" dirty="0"/>
              <a:t>kurallarla kısıtlamalara uygun olmasıdır.</a:t>
            </a:r>
            <a:endParaRPr lang="en-US" dirty="0"/>
          </a:p>
          <a:p>
            <a:pPr marL="0" indent="0">
              <a:buNone/>
            </a:pPr>
            <a:endParaRPr lang="en-US" dirty="0"/>
          </a:p>
          <a:p>
            <a:pPr marL="0" indent="0">
              <a:buNone/>
            </a:pP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111" y="1270000"/>
            <a:ext cx="4082603" cy="2894937"/>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5277" y="4422686"/>
            <a:ext cx="4224270" cy="2112135"/>
          </a:xfrm>
          <a:prstGeom prst="rect">
            <a:avLst/>
          </a:prstGeom>
        </p:spPr>
      </p:pic>
    </p:spTree>
    <p:extLst>
      <p:ext uri="{BB962C8B-B14F-4D97-AF65-F5344CB8AC3E}">
        <p14:creationId xmlns:p14="http://schemas.microsoft.com/office/powerpoint/2010/main" val="542222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1.3. Ambalajlarda Aranan Özellikler ve Beklenen İşlevler</a:t>
            </a:r>
            <a:r>
              <a:rPr lang="en-US" dirty="0"/>
              <a:t/>
            </a:r>
            <a:br>
              <a:rPr lang="en-US" dirty="0"/>
            </a:br>
            <a:endParaRPr lang="en-US" dirty="0"/>
          </a:p>
        </p:txBody>
      </p:sp>
      <p:sp>
        <p:nvSpPr>
          <p:cNvPr id="3" name="İçerik Yer Tutucusu 2"/>
          <p:cNvSpPr>
            <a:spLocks noGrp="1"/>
          </p:cNvSpPr>
          <p:nvPr>
            <p:ph idx="1"/>
          </p:nvPr>
        </p:nvSpPr>
        <p:spPr/>
        <p:txBody>
          <a:bodyPr>
            <a:normAutofit fontScale="92500" lnSpcReduction="20000"/>
          </a:bodyPr>
          <a:lstStyle/>
          <a:p>
            <a:r>
              <a:rPr lang="tr-TR" dirty="0"/>
              <a:t>Tüketici açısından</a:t>
            </a:r>
            <a:endParaRPr lang="en-US" dirty="0"/>
          </a:p>
          <a:p>
            <a:pPr marL="0" indent="0">
              <a:buNone/>
            </a:pPr>
            <a:r>
              <a:rPr lang="tr-TR" dirty="0" smtClean="0"/>
              <a:t>	· Çekici </a:t>
            </a:r>
            <a:r>
              <a:rPr lang="tr-TR" dirty="0"/>
              <a:t>bir görünümde olması,</a:t>
            </a:r>
            <a:endParaRPr lang="en-US" dirty="0"/>
          </a:p>
          <a:p>
            <a:pPr marL="0" indent="0">
              <a:buNone/>
            </a:pPr>
            <a:r>
              <a:rPr lang="tr-TR" dirty="0" smtClean="0"/>
              <a:t>	·</a:t>
            </a:r>
            <a:r>
              <a:rPr lang="tr-TR" dirty="0"/>
              <a:t> </a:t>
            </a:r>
            <a:r>
              <a:rPr lang="tr-TR" dirty="0" smtClean="0"/>
              <a:t>Kullanışlı </a:t>
            </a:r>
            <a:r>
              <a:rPr lang="tr-TR" dirty="0"/>
              <a:t>ve açılır kapanır şekilde olması,</a:t>
            </a:r>
            <a:endParaRPr lang="en-US" dirty="0"/>
          </a:p>
          <a:p>
            <a:pPr marL="0" indent="0">
              <a:buNone/>
            </a:pPr>
            <a:r>
              <a:rPr lang="tr-TR" dirty="0" smtClean="0"/>
              <a:t>	· Boşaldıktan </a:t>
            </a:r>
            <a:r>
              <a:rPr lang="tr-TR" dirty="0"/>
              <a:t>sonra yeniden kullanılabilmesi,</a:t>
            </a:r>
            <a:endParaRPr lang="en-US" dirty="0"/>
          </a:p>
          <a:p>
            <a:pPr marL="0" indent="0">
              <a:buNone/>
            </a:pPr>
            <a:r>
              <a:rPr lang="tr-TR" dirty="0" smtClean="0"/>
              <a:t>	· İçindeki </a:t>
            </a:r>
            <a:r>
              <a:rPr lang="tr-TR" dirty="0"/>
              <a:t>mamul hakkında gerekli bilgileri bulundurmasıdır.</a:t>
            </a:r>
            <a:endParaRPr lang="en-US" dirty="0"/>
          </a:p>
          <a:p>
            <a:r>
              <a:rPr lang="tr-TR" dirty="0" smtClean="0"/>
              <a:t>Çevre </a:t>
            </a:r>
            <a:r>
              <a:rPr lang="tr-TR" dirty="0"/>
              <a:t>kirlenmesi </a:t>
            </a:r>
            <a:r>
              <a:rPr lang="tr-TR" dirty="0" smtClean="0"/>
              <a:t>açısından</a:t>
            </a:r>
            <a:endParaRPr lang="en-US" dirty="0"/>
          </a:p>
          <a:p>
            <a:pPr marL="0" indent="0">
              <a:buNone/>
            </a:pPr>
            <a:r>
              <a:rPr lang="tr-TR" dirty="0" smtClean="0"/>
              <a:t>	·</a:t>
            </a:r>
            <a:r>
              <a:rPr lang="tr-TR" dirty="0"/>
              <a:t> </a:t>
            </a:r>
            <a:r>
              <a:rPr lang="tr-TR" dirty="0" smtClean="0"/>
              <a:t>Kullanıldıktan </a:t>
            </a:r>
            <a:r>
              <a:rPr lang="tr-TR" dirty="0"/>
              <a:t>sonra atıldığında kimyasal ve biyolojik yönlerden çevre </a:t>
            </a:r>
            <a:r>
              <a:rPr lang="tr-TR" dirty="0" smtClean="0"/>
              <a:t>			kirlenmesine </a:t>
            </a:r>
            <a:r>
              <a:rPr lang="tr-TR" dirty="0"/>
              <a:t>neden olmaması,</a:t>
            </a:r>
            <a:endParaRPr lang="en-US" dirty="0"/>
          </a:p>
          <a:p>
            <a:pPr marL="0" indent="0">
              <a:buNone/>
            </a:pPr>
            <a:r>
              <a:rPr lang="tr-TR" dirty="0" smtClean="0"/>
              <a:t>	· Büyük </a:t>
            </a:r>
            <a:r>
              <a:rPr lang="tr-TR" dirty="0"/>
              <a:t>çöp yığınları meydana getirerek yok edilmesi için ilave bir masraf</a:t>
            </a:r>
            <a:endParaRPr lang="en-US" dirty="0"/>
          </a:p>
          <a:p>
            <a:pPr marL="0" indent="0">
              <a:buNone/>
            </a:pPr>
            <a:r>
              <a:rPr lang="tr-TR" dirty="0" smtClean="0"/>
              <a:t>	gerektirmemesi</a:t>
            </a:r>
            <a:r>
              <a:rPr lang="tr-TR" dirty="0"/>
              <a:t>,</a:t>
            </a:r>
            <a:endParaRPr lang="en-US" dirty="0"/>
          </a:p>
          <a:p>
            <a:pPr marL="0" indent="0">
              <a:buNone/>
            </a:pPr>
            <a:r>
              <a:rPr lang="tr-TR" dirty="0" smtClean="0"/>
              <a:t>	· Kimyasal </a:t>
            </a:r>
            <a:r>
              <a:rPr lang="tr-TR" dirty="0"/>
              <a:t>yoldan parçalanması veya yeniden aynı ambalaj </a:t>
            </a:r>
            <a:r>
              <a:rPr lang="tr-TR" dirty="0" err="1" smtClean="0"/>
              <a:t>metaryalinin</a:t>
            </a:r>
            <a:r>
              <a:rPr lang="tr-TR" dirty="0"/>
              <a:t> </a:t>
            </a:r>
            <a:r>
              <a:rPr lang="tr-TR" dirty="0" smtClean="0"/>
              <a:t>	yapımında </a:t>
            </a:r>
            <a:r>
              <a:rPr lang="tr-TR" dirty="0"/>
              <a:t>kullanılarak değerlendirilebilmesidir.</a:t>
            </a:r>
            <a:endParaRPr lang="en-US" dirty="0"/>
          </a:p>
          <a:p>
            <a:endParaRPr lang="en-US" dirty="0"/>
          </a:p>
        </p:txBody>
      </p:sp>
    </p:spTree>
    <p:extLst>
      <p:ext uri="{BB962C8B-B14F-4D97-AF65-F5344CB8AC3E}">
        <p14:creationId xmlns:p14="http://schemas.microsoft.com/office/powerpoint/2010/main" val="1195436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1.4. Ambalajlamada Genel İlkeler</a:t>
            </a:r>
            <a:r>
              <a:rPr lang="en-US" dirty="0"/>
              <a:t/>
            </a:r>
            <a:br>
              <a:rPr lang="en-US" dirty="0"/>
            </a:br>
            <a:r>
              <a:rPr lang="tr-TR" sz="2700" dirty="0" smtClean="0"/>
              <a:t>- </a:t>
            </a:r>
            <a:r>
              <a:rPr lang="tr-TR" sz="2700" b="1" dirty="0"/>
              <a:t>1.4.1. Mamulü Koruma İlkesi</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err="1"/>
              <a:t>Ambarlama</a:t>
            </a:r>
            <a:r>
              <a:rPr lang="tr-TR" dirty="0"/>
              <a:t> ve taşıma sürelerinin ambalajlamada dikkate alınması, bilhassa kısa zamanda bozulan ve iklim değişiklik ve şartlarına tahammülü olmayan mamullerin (klasik örneği çilek) ambalajlanmasında çok önemlidir. Ambalajın koruma fonksiyonuna ve bununla ilgili ilkeye önem verilmemesi hâlinde mamulün kokması, çürümesi, bozulması, telef olması yanında,  belki  ondan  daha  önemlisi  alıcıların  darıltılması  ve  piyasanın  kaybedilmesi  en büyük tehlikedir.</a:t>
            </a:r>
            <a:endParaRPr lang="en-US" dirty="0"/>
          </a:p>
          <a:p>
            <a:endParaRPr lang="en-US" dirty="0"/>
          </a:p>
        </p:txBody>
      </p:sp>
    </p:spTree>
    <p:extLst>
      <p:ext uri="{BB962C8B-B14F-4D97-AF65-F5344CB8AC3E}">
        <p14:creationId xmlns:p14="http://schemas.microsoft.com/office/powerpoint/2010/main" val="490363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1.4. Ambalajlamada Genel İlkeler</a:t>
            </a:r>
            <a:r>
              <a:rPr lang="en-US" dirty="0"/>
              <a:t/>
            </a:r>
            <a:br>
              <a:rPr lang="en-US" dirty="0"/>
            </a:br>
            <a:r>
              <a:rPr lang="tr-TR" dirty="0" smtClean="0"/>
              <a:t>- </a:t>
            </a:r>
            <a:r>
              <a:rPr lang="tr-TR" sz="2400" b="1" dirty="0" smtClean="0"/>
              <a:t>1.4.2</a:t>
            </a:r>
            <a:r>
              <a:rPr lang="tr-TR" sz="2400" b="1" dirty="0"/>
              <a:t>. Gereksiz Masraflardan Kaçınma İlkesi</a:t>
            </a:r>
            <a:r>
              <a:rPr lang="en-US" sz="2400" dirty="0"/>
              <a:t/>
            </a:r>
            <a:br>
              <a:rPr lang="en-US" sz="2400" dirty="0"/>
            </a:br>
            <a:r>
              <a:rPr lang="en-US" dirty="0"/>
              <a:t/>
            </a:r>
            <a:br>
              <a:rPr lang="en-US" dirty="0"/>
            </a:br>
            <a:endParaRPr lang="en-US" dirty="0"/>
          </a:p>
        </p:txBody>
      </p:sp>
      <p:sp>
        <p:nvSpPr>
          <p:cNvPr id="3" name="İçerik Yer Tutucusu 2"/>
          <p:cNvSpPr>
            <a:spLocks noGrp="1"/>
          </p:cNvSpPr>
          <p:nvPr>
            <p:ph idx="1"/>
          </p:nvPr>
        </p:nvSpPr>
        <p:spPr/>
        <p:txBody>
          <a:bodyPr>
            <a:normAutofit fontScale="92500" lnSpcReduction="10000"/>
          </a:bodyPr>
          <a:lstStyle/>
          <a:p>
            <a:r>
              <a:rPr lang="tr-TR" dirty="0"/>
              <a:t>Ambalajlarda, ambalaja harcanan malzemenin gıda maddesinin kalite ve görünümünü en iyi yansıtacak ve ucuz malzeme olması gerekir. Ambalajın depolamayı kolaylaştırıcı niteliği olmalıdır. Ayrıca ambalajın depolama koşullarına dayanıklılığı da önem kazanır. Pazarlamanın her aşamasında nakliye söz konusu olacağından  ambalaj, kolay taşınabilir olmalıdır.</a:t>
            </a:r>
            <a:endParaRPr lang="en-US" dirty="0"/>
          </a:p>
          <a:p>
            <a:r>
              <a:rPr lang="tr-TR" dirty="0"/>
              <a:t>İyi  ve  ekonomik  bir  ambalaj  için  ambalaj  sanayii  piyasasındaki  teknolojik  ve ekonomik gelişmelerin takip edilmesi gerekir. Bu konudaki temel esasları şu şekilde özetlemek mümkündür</a:t>
            </a:r>
            <a:r>
              <a:rPr lang="tr-TR" dirty="0" smtClean="0"/>
              <a:t>:</a:t>
            </a:r>
            <a:r>
              <a:rPr lang="tr-TR" dirty="0"/>
              <a:t> </a:t>
            </a:r>
            <a:endParaRPr lang="en-US" dirty="0"/>
          </a:p>
          <a:p>
            <a:pPr marL="0" indent="0">
              <a:buNone/>
            </a:pPr>
            <a:r>
              <a:rPr lang="tr-TR" dirty="0"/>
              <a:t>	</a:t>
            </a:r>
            <a:r>
              <a:rPr lang="tr-TR" dirty="0" smtClean="0"/>
              <a:t>- Tam  </a:t>
            </a:r>
            <a:r>
              <a:rPr lang="tr-TR" dirty="0"/>
              <a:t>ve  yeterli  olmayan  bir  ambalaj,  ucuz  görünmesine  rağmen  mamulün kalitesini düşürür, zarar marjının artmasına sebep olur.</a:t>
            </a:r>
            <a:endParaRPr lang="en-US" dirty="0"/>
          </a:p>
          <a:p>
            <a:pPr marL="0" indent="0">
              <a:buNone/>
            </a:pPr>
            <a:r>
              <a:rPr lang="tr-TR" dirty="0"/>
              <a:t>	</a:t>
            </a:r>
            <a:r>
              <a:rPr lang="tr-TR" dirty="0" smtClean="0"/>
              <a:t>- Rasyonel </a:t>
            </a:r>
            <a:r>
              <a:rPr lang="tr-TR" dirty="0"/>
              <a:t>bir ambalaj, fiyat bakımından en uygun olan ambalajdır.</a:t>
            </a:r>
            <a:endParaRPr lang="en-US" dirty="0"/>
          </a:p>
          <a:p>
            <a:pPr marL="0" indent="0">
              <a:buNone/>
            </a:pPr>
            <a:r>
              <a:rPr lang="tr-TR" dirty="0"/>
              <a:t>	</a:t>
            </a:r>
            <a:r>
              <a:rPr lang="tr-TR" dirty="0" smtClean="0"/>
              <a:t>- Bir </a:t>
            </a:r>
            <a:r>
              <a:rPr lang="tr-TR" dirty="0"/>
              <a:t>ambalajın ucuz veya pahalı olduğunu; kullanılabilirliği, amaca uygunluğu, diğer bir ifade ile gönderilen yerde mamulün göreceği ilgi belirleyecektir.</a:t>
            </a:r>
            <a:endParaRPr lang="en-US" dirty="0"/>
          </a:p>
          <a:p>
            <a:endParaRPr lang="en-US" dirty="0"/>
          </a:p>
        </p:txBody>
      </p:sp>
    </p:spTree>
    <p:extLst>
      <p:ext uri="{BB962C8B-B14F-4D97-AF65-F5344CB8AC3E}">
        <p14:creationId xmlns:p14="http://schemas.microsoft.com/office/powerpoint/2010/main" val="1591293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1.4. Ambalajlamada Genel İlkeler</a:t>
            </a:r>
            <a:r>
              <a:rPr lang="en-US" dirty="0"/>
              <a:t/>
            </a:r>
            <a:br>
              <a:rPr lang="en-US" dirty="0"/>
            </a:br>
            <a:r>
              <a:rPr lang="tr-TR" sz="2700" dirty="0" smtClean="0"/>
              <a:t>- </a:t>
            </a:r>
            <a:r>
              <a:rPr lang="tr-TR" sz="2700" b="1" dirty="0" smtClean="0"/>
              <a:t>1.4.3</a:t>
            </a:r>
            <a:r>
              <a:rPr lang="tr-TR" sz="2700" b="1" dirty="0"/>
              <a:t>. Amaca Uygun Olma İlkesi</a:t>
            </a:r>
            <a:r>
              <a:rPr lang="en-US" dirty="0"/>
              <a:t/>
            </a:r>
            <a:br>
              <a:rPr lang="en-US" dirty="0"/>
            </a:br>
            <a:r>
              <a:rPr lang="en-US" dirty="0"/>
              <a:t/>
            </a:r>
            <a:br>
              <a:rPr lang="en-US" dirty="0"/>
            </a:br>
            <a:r>
              <a:rPr lang="en-US" dirty="0"/>
              <a:t/>
            </a:r>
            <a:br>
              <a:rPr lang="en-US" dirty="0"/>
            </a:br>
            <a:endParaRPr lang="en-US" dirty="0"/>
          </a:p>
        </p:txBody>
      </p:sp>
      <p:sp>
        <p:nvSpPr>
          <p:cNvPr id="3" name="İçerik Yer Tutucusu 2"/>
          <p:cNvSpPr>
            <a:spLocks noGrp="1"/>
          </p:cNvSpPr>
          <p:nvPr>
            <p:ph idx="1"/>
          </p:nvPr>
        </p:nvSpPr>
        <p:spPr/>
        <p:txBody>
          <a:bodyPr/>
          <a:lstStyle/>
          <a:p>
            <a:r>
              <a:rPr lang="tr-TR" dirty="0"/>
              <a:t>Bu ilkenin esası, en elverişli materyalin en doğru ve uygun yerde kullanılmasının sağlanmasıdır. Gıda ürünlerinin ambalajında aranan özellikler;</a:t>
            </a:r>
            <a:endParaRPr lang="en-US" dirty="0"/>
          </a:p>
          <a:p>
            <a:pPr marL="0" indent="0">
              <a:buNone/>
            </a:pPr>
            <a:r>
              <a:rPr lang="tr-TR" dirty="0"/>
              <a:t>	</a:t>
            </a:r>
            <a:r>
              <a:rPr lang="tr-TR" dirty="0" smtClean="0"/>
              <a:t>	Sağlıklı </a:t>
            </a:r>
            <a:r>
              <a:rPr lang="tr-TR" dirty="0"/>
              <a:t>olması,</a:t>
            </a:r>
            <a:endParaRPr lang="en-US" dirty="0"/>
          </a:p>
          <a:p>
            <a:pPr marL="0" indent="0">
              <a:buNone/>
            </a:pPr>
            <a:r>
              <a:rPr lang="tr-TR" dirty="0" smtClean="0"/>
              <a:t>		İçindeki </a:t>
            </a:r>
            <a:r>
              <a:rPr lang="tr-TR" dirty="0"/>
              <a:t>ürünün tazeliğini koruyabilmesi,</a:t>
            </a:r>
            <a:endParaRPr lang="en-US" dirty="0"/>
          </a:p>
          <a:p>
            <a:pPr marL="0" indent="0">
              <a:buNone/>
            </a:pPr>
            <a:r>
              <a:rPr lang="tr-TR" dirty="0"/>
              <a:t>	</a:t>
            </a:r>
            <a:r>
              <a:rPr lang="tr-TR" dirty="0" smtClean="0"/>
              <a:t>	Kırılmaz </a:t>
            </a:r>
            <a:r>
              <a:rPr lang="tr-TR" dirty="0"/>
              <a:t>ve dayanıklı olması,</a:t>
            </a:r>
            <a:endParaRPr lang="en-US" dirty="0"/>
          </a:p>
          <a:p>
            <a:pPr marL="0" indent="0">
              <a:buNone/>
            </a:pPr>
            <a:r>
              <a:rPr lang="tr-TR" dirty="0" smtClean="0"/>
              <a:t>		Ucuz olması,</a:t>
            </a:r>
            <a:endParaRPr lang="tr-TR" dirty="0"/>
          </a:p>
          <a:p>
            <a:pPr marL="0" indent="0">
              <a:buNone/>
            </a:pPr>
            <a:r>
              <a:rPr lang="tr-TR" dirty="0" smtClean="0"/>
              <a:t>		İçindeki </a:t>
            </a:r>
            <a:r>
              <a:rPr lang="tr-TR" dirty="0"/>
              <a:t>ürünü göstermesi,</a:t>
            </a:r>
            <a:endParaRPr lang="en-US" dirty="0"/>
          </a:p>
          <a:p>
            <a:pPr marL="0" indent="0">
              <a:buNone/>
            </a:pPr>
            <a:r>
              <a:rPr lang="tr-TR" dirty="0" smtClean="0"/>
              <a:t>		Pratik </a:t>
            </a:r>
            <a:r>
              <a:rPr lang="tr-TR" dirty="0"/>
              <a:t>olarak açılıp kapanabilmesi,</a:t>
            </a:r>
            <a:endParaRPr lang="en-US" dirty="0"/>
          </a:p>
          <a:p>
            <a:pPr marL="0" indent="0">
              <a:buNone/>
            </a:pPr>
            <a:r>
              <a:rPr lang="tr-TR" dirty="0" smtClean="0"/>
              <a:t>		Çevre </a:t>
            </a:r>
            <a:r>
              <a:rPr lang="tr-TR" dirty="0"/>
              <a:t>dostu malzeme olması,</a:t>
            </a:r>
            <a:endParaRPr lang="en-US" dirty="0"/>
          </a:p>
          <a:p>
            <a:pPr marL="0" indent="0">
              <a:buNone/>
            </a:pPr>
            <a:r>
              <a:rPr lang="tr-TR" dirty="0" smtClean="0"/>
              <a:t>		Albenisinin </a:t>
            </a:r>
            <a:r>
              <a:rPr lang="tr-TR" dirty="0"/>
              <a:t>olmasıdır.</a:t>
            </a:r>
            <a:endParaRPr lang="en-US" dirty="0"/>
          </a:p>
          <a:p>
            <a:endParaRPr lang="en-US" dirty="0"/>
          </a:p>
        </p:txBody>
      </p:sp>
    </p:spTree>
    <p:extLst>
      <p:ext uri="{BB962C8B-B14F-4D97-AF65-F5344CB8AC3E}">
        <p14:creationId xmlns:p14="http://schemas.microsoft.com/office/powerpoint/2010/main" val="3303642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1.4. Ambalajlamada Genel İlkeler</a:t>
            </a:r>
            <a:r>
              <a:rPr lang="en-US" dirty="0"/>
              <a:t/>
            </a:r>
            <a:br>
              <a:rPr lang="en-US" dirty="0"/>
            </a:br>
            <a:r>
              <a:rPr lang="tr-TR" sz="2700" dirty="0" smtClean="0"/>
              <a:t>- </a:t>
            </a:r>
            <a:r>
              <a:rPr lang="tr-TR" sz="2700" b="1" dirty="0" smtClean="0"/>
              <a:t>1.4.4</a:t>
            </a:r>
            <a:r>
              <a:rPr lang="tr-TR" sz="2700" b="1" dirty="0"/>
              <a:t>. İşletme Akışında Rasyonellik Sağlama İlkesi</a:t>
            </a: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İçerik Yer Tutucusu 2"/>
          <p:cNvSpPr>
            <a:spLocks noGrp="1"/>
          </p:cNvSpPr>
          <p:nvPr>
            <p:ph idx="1"/>
          </p:nvPr>
        </p:nvSpPr>
        <p:spPr/>
        <p:txBody>
          <a:bodyPr/>
          <a:lstStyle/>
          <a:p>
            <a:r>
              <a:rPr lang="tr-TR" dirty="0"/>
              <a:t>Ambalajın otomasyon ve mekanizasyon yolu ile bir maliyeti düşürüp düşürmediği ambalajın standartlaştırılması imkânları araştırılmalıdır</a:t>
            </a:r>
            <a:r>
              <a:rPr lang="tr-TR" dirty="0" smtClean="0"/>
              <a:t>.</a:t>
            </a:r>
            <a:endParaRPr lang="en-US" dirty="0"/>
          </a:p>
          <a:p>
            <a:r>
              <a:rPr lang="tr-TR" dirty="0"/>
              <a:t>Ambalajlama safhasında rasyonellik, ambalajlama işleminin, üretim, materyal ve iş akışı  ile  uygunluğunun  sağlanması  olarak  ele  alınmaktadır.  Bunun  için  de  ambalaj ambarında, ambalajı yapan kimsenin rahatça çalışabileceği düzenleyici tedbirler alınmalıdır</a:t>
            </a:r>
            <a:r>
              <a:rPr lang="tr-TR" dirty="0" smtClean="0"/>
              <a:t>.</a:t>
            </a:r>
            <a:endParaRPr lang="en-US" dirty="0"/>
          </a:p>
          <a:p>
            <a:r>
              <a:rPr lang="tr-TR" dirty="0"/>
              <a:t>Rasyonelliğin ışığında en elverişli ambalaj şekli ve ambalaj metodunun tespiti için nakliyeci, çeşitli kademelerdeki (dağıtım yapan) toptancı ve perakendecilerin görüşleri alınmalıdır.</a:t>
            </a:r>
            <a:endParaRPr lang="en-US" dirty="0"/>
          </a:p>
          <a:p>
            <a:endParaRPr lang="en-US" dirty="0"/>
          </a:p>
        </p:txBody>
      </p:sp>
    </p:spTree>
    <p:extLst>
      <p:ext uri="{BB962C8B-B14F-4D97-AF65-F5344CB8AC3E}">
        <p14:creationId xmlns:p14="http://schemas.microsoft.com/office/powerpoint/2010/main" val="4220521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1.4. Ambalajlamada Genel İlkeler</a:t>
            </a:r>
            <a:r>
              <a:rPr lang="en-US" dirty="0"/>
              <a:t/>
            </a:r>
            <a:br>
              <a:rPr lang="en-US" dirty="0"/>
            </a:br>
            <a:r>
              <a:rPr lang="tr-TR" sz="2700" dirty="0" smtClean="0"/>
              <a:t>-</a:t>
            </a:r>
            <a:r>
              <a:rPr lang="tr-TR" sz="2700" b="1" dirty="0"/>
              <a:t>1.4.5. Satışı ve Kullanımı Kolaylaştırma İlkesi</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İçerik Yer Tutucusu 2"/>
          <p:cNvSpPr>
            <a:spLocks noGrp="1"/>
          </p:cNvSpPr>
          <p:nvPr>
            <p:ph idx="1"/>
          </p:nvPr>
        </p:nvSpPr>
        <p:spPr/>
        <p:txBody>
          <a:bodyPr>
            <a:normAutofit lnSpcReduction="10000"/>
          </a:bodyPr>
          <a:lstStyle/>
          <a:p>
            <a:r>
              <a:rPr lang="tr-TR" dirty="0"/>
              <a:t>Bu ilke, ambalaja yapılan masrafların mamulün satışını teşvik ve kullanılışını kolaylaştırmayı amaçlar. Diğer bir ifade ile bu ilke, ambalajın başarıya ulaşması ile ilgili esasları bünyesinde toplar</a:t>
            </a:r>
            <a:r>
              <a:rPr lang="tr-TR" dirty="0" smtClean="0"/>
              <a:t>.</a:t>
            </a:r>
            <a:r>
              <a:rPr lang="tr-TR" dirty="0"/>
              <a:t> </a:t>
            </a:r>
            <a:endParaRPr lang="en-US" dirty="0"/>
          </a:p>
          <a:p>
            <a:pPr marL="0" indent="0">
              <a:buNone/>
            </a:pPr>
            <a:r>
              <a:rPr lang="tr-TR" dirty="0" smtClean="0"/>
              <a:t>		- Satış </a:t>
            </a:r>
            <a:r>
              <a:rPr lang="tr-TR" dirty="0"/>
              <a:t>sırasında göze çarpıcı ve tüketiciyi cezbedici bir görünümde 	</a:t>
            </a:r>
            <a:r>
              <a:rPr lang="tr-TR" dirty="0" smtClean="0"/>
              <a:t>olması</a:t>
            </a:r>
            <a:r>
              <a:rPr lang="tr-TR" dirty="0"/>
              <a:t>,</a:t>
            </a:r>
            <a:endParaRPr lang="en-US" dirty="0"/>
          </a:p>
          <a:p>
            <a:pPr marL="0" indent="0">
              <a:buNone/>
            </a:pPr>
            <a:r>
              <a:rPr lang="tr-TR" dirty="0" smtClean="0"/>
              <a:t>		- Depolama </a:t>
            </a:r>
            <a:r>
              <a:rPr lang="tr-TR" dirty="0"/>
              <a:t>sırasında ve satış yeri rafında az yer işgal etmesi,</a:t>
            </a:r>
            <a:endParaRPr lang="en-US" dirty="0"/>
          </a:p>
          <a:p>
            <a:pPr marL="0" indent="0">
              <a:buNone/>
            </a:pPr>
            <a:r>
              <a:rPr lang="tr-TR" dirty="0" smtClean="0"/>
              <a:t>		- Tüketiciye </a:t>
            </a:r>
            <a:r>
              <a:rPr lang="tr-TR" dirty="0"/>
              <a:t>içinde bulunan mal hakkında fikir veren bir görünümde </a:t>
            </a:r>
            <a:r>
              <a:rPr lang="tr-TR" dirty="0" smtClean="0"/>
              <a:t>	olması</a:t>
            </a:r>
            <a:r>
              <a:rPr lang="tr-TR" dirty="0"/>
              <a:t>,</a:t>
            </a:r>
            <a:endParaRPr lang="en-US" dirty="0"/>
          </a:p>
          <a:p>
            <a:pPr marL="0" indent="0">
              <a:buNone/>
            </a:pPr>
            <a:r>
              <a:rPr lang="tr-TR" dirty="0" smtClean="0"/>
              <a:t>		- Tüketiciye </a:t>
            </a:r>
            <a:r>
              <a:rPr lang="tr-TR" dirty="0"/>
              <a:t>içinde bulunan mal hakkında bilgi verici yazılar ihtiva </a:t>
            </a:r>
            <a:r>
              <a:rPr lang="tr-TR" dirty="0" smtClean="0"/>
              <a:t>	etmesi</a:t>
            </a:r>
            <a:r>
              <a:rPr lang="tr-TR" dirty="0"/>
              <a:t>,</a:t>
            </a:r>
            <a:endParaRPr lang="en-US" dirty="0"/>
          </a:p>
          <a:p>
            <a:pPr marL="0" indent="0">
              <a:buNone/>
            </a:pPr>
            <a:r>
              <a:rPr lang="tr-TR" dirty="0" smtClean="0"/>
              <a:t>		- Yasal </a:t>
            </a:r>
            <a:r>
              <a:rPr lang="tr-TR" dirty="0"/>
              <a:t>kurallar ve kısıtlamalara uygun olması ambalajın satışını ve </a:t>
            </a:r>
            <a:r>
              <a:rPr lang="tr-TR" dirty="0" smtClean="0"/>
              <a:t>	kullanımını </a:t>
            </a:r>
            <a:r>
              <a:rPr lang="tr-TR" dirty="0"/>
              <a:t>kolaylaştırır.</a:t>
            </a:r>
            <a:endParaRPr lang="en-US" dirty="0"/>
          </a:p>
        </p:txBody>
      </p:sp>
    </p:spTree>
    <p:extLst>
      <p:ext uri="{BB962C8B-B14F-4D97-AF65-F5344CB8AC3E}">
        <p14:creationId xmlns:p14="http://schemas.microsoft.com/office/powerpoint/2010/main" val="2454876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1.4. Ambalajlamada Genel İlkeler</a:t>
            </a:r>
            <a:r>
              <a:rPr lang="en-US" dirty="0"/>
              <a:t/>
            </a:r>
            <a:br>
              <a:rPr lang="en-US" dirty="0"/>
            </a:br>
            <a:r>
              <a:rPr lang="tr-TR" sz="2700" dirty="0" smtClean="0"/>
              <a:t>- </a:t>
            </a:r>
            <a:r>
              <a:rPr lang="tr-TR" sz="2700" b="1" dirty="0"/>
              <a:t>1.4.6. Tecrübelerden ve Gelişmelerden Yararlanma İlkesi</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Teknolojik bilgi ve metotların araştırılması kadar piyasa araştırması, piyasanın gözlemlenmesi ve satış testleri de pratik açıdan o derece önemlidir. Ele alındıkları takdirde en iyi ambalajın bulunması ve ambalajlama ile güdülen amaçlara en iyi şekilde erişmesi mümkün olur. Hatta bu tatbikî ve ilmî gelişme ve tecrübe değişiminin geliştirilmesi için EPF (Avrupa </a:t>
            </a:r>
            <a:r>
              <a:rPr lang="tr-TR" dirty="0" err="1"/>
              <a:t>Ambalajcılık</a:t>
            </a:r>
            <a:r>
              <a:rPr lang="tr-TR" dirty="0"/>
              <a:t> Federasyonu) özel şekilde ilgilenmektedir. Bu, kuruluşun en önemli amaçlarından biridir. Ayrıca Almanya'da 1962 yılından beri RGV (</a:t>
            </a:r>
            <a:r>
              <a:rPr lang="tr-TR" dirty="0" err="1"/>
              <a:t>Rationalisierungsgemeinsohaft</a:t>
            </a:r>
            <a:r>
              <a:rPr lang="tr-TR" dirty="0"/>
              <a:t> </a:t>
            </a:r>
            <a:r>
              <a:rPr lang="tr-TR" dirty="0" err="1"/>
              <a:t>Verpackung</a:t>
            </a:r>
            <a:r>
              <a:rPr lang="tr-TR" dirty="0"/>
              <a:t>)’</a:t>
            </a:r>
            <a:r>
              <a:rPr lang="tr-TR" dirty="0" err="1"/>
              <a:t>nin</a:t>
            </a:r>
            <a:r>
              <a:rPr lang="tr-TR" dirty="0"/>
              <a:t> yıllık olarak düzenlediği ambalajlama seminerlerinde de fikir ve tecrübe alışverişi yapılmakta ve bu, yararlı olmaktadır. 1969’da kurulan WPO (Dünya </a:t>
            </a:r>
            <a:r>
              <a:rPr lang="tr-TR" dirty="0" err="1"/>
              <a:t>Ambalajcılık</a:t>
            </a:r>
            <a:r>
              <a:rPr lang="tr-TR" dirty="0"/>
              <a:t> Organizasyonu)  da yılda bir defa tertiplediği kongre ve sergileri ile bu amaca yönelmiştir.</a:t>
            </a:r>
            <a:endParaRPr lang="en-US" dirty="0"/>
          </a:p>
          <a:p>
            <a:endParaRPr lang="en-US" dirty="0"/>
          </a:p>
        </p:txBody>
      </p:sp>
    </p:spTree>
    <p:extLst>
      <p:ext uri="{BB962C8B-B14F-4D97-AF65-F5344CB8AC3E}">
        <p14:creationId xmlns:p14="http://schemas.microsoft.com/office/powerpoint/2010/main" val="2226211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1.5. Ambalajın Kullanım Alanları</a:t>
            </a:r>
            <a:r>
              <a:rPr lang="en-US" dirty="0"/>
              <a:t/>
            </a:r>
            <a:br>
              <a:rPr lang="en-US" dirty="0"/>
            </a:br>
            <a:r>
              <a:rPr lang="tr-TR" sz="2700" dirty="0" smtClean="0"/>
              <a:t>- </a:t>
            </a:r>
            <a:r>
              <a:rPr lang="tr-TR" sz="2700" b="1" dirty="0" smtClean="0"/>
              <a:t>1.5.1</a:t>
            </a:r>
            <a:r>
              <a:rPr lang="tr-TR" sz="2700" b="1" dirty="0"/>
              <a:t>. Gıda Sektöründe Ambalaj</a:t>
            </a:r>
            <a:r>
              <a:rPr lang="en-US" dirty="0"/>
              <a:t/>
            </a:r>
            <a:br>
              <a:rPr lang="en-US" dirty="0"/>
            </a:br>
            <a:endParaRPr lang="en-US" dirty="0"/>
          </a:p>
        </p:txBody>
      </p:sp>
      <p:sp>
        <p:nvSpPr>
          <p:cNvPr id="3" name="İçerik Yer Tutucusu 2"/>
          <p:cNvSpPr>
            <a:spLocks noGrp="1"/>
          </p:cNvSpPr>
          <p:nvPr>
            <p:ph idx="1"/>
          </p:nvPr>
        </p:nvSpPr>
        <p:spPr>
          <a:xfrm>
            <a:off x="677334" y="2160590"/>
            <a:ext cx="6831049" cy="3840966"/>
          </a:xfrm>
        </p:spPr>
        <p:txBody>
          <a:bodyPr/>
          <a:lstStyle/>
          <a:p>
            <a:r>
              <a:rPr lang="tr-TR" dirty="0"/>
              <a:t>Gıda sektörü, tüketicinin birinci derecede ihtiyaçlarını karşılayan bir sektör olması ve gelişen dünya pazarında büyük rekabetler dolayısıyla ambalajlamada çok çeşitli malzeme ve biçim kullanan bir alandır.</a:t>
            </a:r>
            <a:endParaRPr lang="en-US" dirty="0"/>
          </a:p>
          <a:p>
            <a:r>
              <a:rPr lang="tr-TR" dirty="0" smtClean="0"/>
              <a:t>İletişim  </a:t>
            </a:r>
            <a:r>
              <a:rPr lang="tr-TR" dirty="0"/>
              <a:t>sürecinde  reklamın  büyük  anlam  arz  etmesi,  gıda  sektöründe  ambalaj tasarımını zorunlu hâle getirmiştir. Artık market rafında gıda ürünleri, kendi reklamını yapan bir iletişim aracı görevini üstlenmiştir.</a:t>
            </a:r>
            <a:endParaRPr lang="en-US" dirty="0"/>
          </a:p>
          <a:p>
            <a:r>
              <a:rPr lang="tr-TR" dirty="0" smtClean="0"/>
              <a:t>Gıda </a:t>
            </a:r>
            <a:r>
              <a:rPr lang="tr-TR" dirty="0"/>
              <a:t>ambalajlanmasında kullanılan materyaller  çok çeşitlidir. Cam, plastik, metal  ve kâğıt   gibi materyaller   ağırlıklı   olarak   birçok çeşit   ve   şekilde gıda ambalajlarında kullanılmaktadır.</a:t>
            </a:r>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9596" y="2666168"/>
            <a:ext cx="4276157" cy="2829810"/>
          </a:xfrm>
          <a:prstGeom prst="rect">
            <a:avLst/>
          </a:prstGeom>
        </p:spPr>
      </p:pic>
    </p:spTree>
    <p:extLst>
      <p:ext uri="{BB962C8B-B14F-4D97-AF65-F5344CB8AC3E}">
        <p14:creationId xmlns:p14="http://schemas.microsoft.com/office/powerpoint/2010/main" val="377528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8192" y="0"/>
            <a:ext cx="8422783" cy="6870585"/>
          </a:xfrm>
        </p:spPr>
      </p:pic>
      <p:sp>
        <p:nvSpPr>
          <p:cNvPr id="5" name="Metin kutusu 4"/>
          <p:cNvSpPr txBox="1"/>
          <p:nvPr/>
        </p:nvSpPr>
        <p:spPr>
          <a:xfrm>
            <a:off x="7727324" y="1004552"/>
            <a:ext cx="936991" cy="584775"/>
          </a:xfrm>
          <a:prstGeom prst="rect">
            <a:avLst/>
          </a:prstGeom>
          <a:solidFill>
            <a:schemeClr val="bg1"/>
          </a:solidFill>
        </p:spPr>
        <p:txBody>
          <a:bodyPr wrap="square" rtlCol="0">
            <a:spAutoFit/>
          </a:bodyPr>
          <a:lstStyle/>
          <a:p>
            <a:r>
              <a:rPr lang="tr-TR" sz="1600" dirty="0" smtClean="0"/>
              <a:t>%17.9</a:t>
            </a:r>
          </a:p>
          <a:p>
            <a:r>
              <a:rPr lang="tr-TR" sz="1600" dirty="0" smtClean="0"/>
              <a:t>Plastik</a:t>
            </a:r>
            <a:endParaRPr lang="en-US" sz="1600" dirty="0"/>
          </a:p>
        </p:txBody>
      </p:sp>
      <p:sp>
        <p:nvSpPr>
          <p:cNvPr id="6" name="Metin kutusu 5"/>
          <p:cNvSpPr txBox="1"/>
          <p:nvPr/>
        </p:nvSpPr>
        <p:spPr>
          <a:xfrm>
            <a:off x="8729923" y="2473702"/>
            <a:ext cx="1232867" cy="861774"/>
          </a:xfrm>
          <a:prstGeom prst="rect">
            <a:avLst/>
          </a:prstGeom>
          <a:solidFill>
            <a:schemeClr val="bg1"/>
          </a:solidFill>
        </p:spPr>
        <p:txBody>
          <a:bodyPr wrap="square" rtlCol="0">
            <a:spAutoFit/>
          </a:bodyPr>
          <a:lstStyle/>
          <a:p>
            <a:r>
              <a:rPr lang="tr-TR" dirty="0" smtClean="0"/>
              <a:t>%</a:t>
            </a:r>
            <a:r>
              <a:rPr lang="tr-TR" sz="1600" dirty="0" smtClean="0"/>
              <a:t>9.1</a:t>
            </a:r>
          </a:p>
          <a:p>
            <a:r>
              <a:rPr lang="tr-TR" sz="1600" dirty="0" smtClean="0"/>
              <a:t>Ağartılmış Kağıt</a:t>
            </a:r>
            <a:endParaRPr lang="en-US" sz="1600" dirty="0"/>
          </a:p>
        </p:txBody>
      </p:sp>
      <p:sp>
        <p:nvSpPr>
          <p:cNvPr id="7" name="Metin kutusu 6"/>
          <p:cNvSpPr txBox="1"/>
          <p:nvPr/>
        </p:nvSpPr>
        <p:spPr>
          <a:xfrm>
            <a:off x="6424411" y="3142904"/>
            <a:ext cx="936991" cy="584775"/>
          </a:xfrm>
          <a:prstGeom prst="rect">
            <a:avLst/>
          </a:prstGeom>
          <a:solidFill>
            <a:schemeClr val="bg1"/>
          </a:solidFill>
        </p:spPr>
        <p:txBody>
          <a:bodyPr wrap="square" rtlCol="0">
            <a:spAutoFit/>
          </a:bodyPr>
          <a:lstStyle/>
          <a:p>
            <a:r>
              <a:rPr lang="tr-TR" sz="1600" dirty="0" smtClean="0"/>
              <a:t>%12.3</a:t>
            </a:r>
          </a:p>
          <a:p>
            <a:r>
              <a:rPr lang="tr-TR" sz="1600" dirty="0" smtClean="0"/>
              <a:t>Çelik</a:t>
            </a:r>
            <a:endParaRPr lang="en-US" sz="1600" dirty="0"/>
          </a:p>
        </p:txBody>
      </p:sp>
      <p:sp>
        <p:nvSpPr>
          <p:cNvPr id="8" name="Metin kutusu 7"/>
          <p:cNvSpPr txBox="1"/>
          <p:nvPr/>
        </p:nvSpPr>
        <p:spPr>
          <a:xfrm>
            <a:off x="4558688" y="5368343"/>
            <a:ext cx="644377" cy="584775"/>
          </a:xfrm>
          <a:prstGeom prst="rect">
            <a:avLst/>
          </a:prstGeom>
          <a:solidFill>
            <a:schemeClr val="bg1"/>
          </a:solidFill>
        </p:spPr>
        <p:txBody>
          <a:bodyPr wrap="square" rtlCol="0">
            <a:spAutoFit/>
          </a:bodyPr>
          <a:lstStyle/>
          <a:p>
            <a:r>
              <a:rPr lang="tr-TR" sz="1600" dirty="0" smtClean="0"/>
              <a:t>%7.4</a:t>
            </a:r>
          </a:p>
          <a:p>
            <a:r>
              <a:rPr lang="tr-TR" sz="1600" dirty="0" smtClean="0"/>
              <a:t>Cam</a:t>
            </a:r>
            <a:endParaRPr lang="en-US" sz="1600" dirty="0"/>
          </a:p>
        </p:txBody>
      </p:sp>
      <p:sp>
        <p:nvSpPr>
          <p:cNvPr id="9" name="Metin kutusu 8"/>
          <p:cNvSpPr txBox="1"/>
          <p:nvPr/>
        </p:nvSpPr>
        <p:spPr>
          <a:xfrm>
            <a:off x="6557839" y="5252432"/>
            <a:ext cx="1285396" cy="584775"/>
          </a:xfrm>
          <a:prstGeom prst="rect">
            <a:avLst/>
          </a:prstGeom>
          <a:solidFill>
            <a:schemeClr val="bg1"/>
          </a:solidFill>
        </p:spPr>
        <p:txBody>
          <a:bodyPr wrap="square" rtlCol="0">
            <a:spAutoFit/>
          </a:bodyPr>
          <a:lstStyle/>
          <a:p>
            <a:r>
              <a:rPr lang="tr-TR" sz="1600" dirty="0" smtClean="0"/>
              <a:t>%2.2</a:t>
            </a:r>
          </a:p>
          <a:p>
            <a:r>
              <a:rPr lang="tr-TR" sz="1600" dirty="0" smtClean="0"/>
              <a:t>Alüminyum</a:t>
            </a:r>
            <a:endParaRPr lang="en-US" sz="1600" dirty="0"/>
          </a:p>
        </p:txBody>
      </p:sp>
      <p:sp>
        <p:nvSpPr>
          <p:cNvPr id="10" name="Metin kutusu 9"/>
          <p:cNvSpPr txBox="1"/>
          <p:nvPr/>
        </p:nvSpPr>
        <p:spPr>
          <a:xfrm>
            <a:off x="8951813" y="4337431"/>
            <a:ext cx="707342" cy="584775"/>
          </a:xfrm>
          <a:prstGeom prst="rect">
            <a:avLst/>
          </a:prstGeom>
          <a:solidFill>
            <a:schemeClr val="bg1"/>
          </a:solidFill>
        </p:spPr>
        <p:txBody>
          <a:bodyPr wrap="square" rtlCol="0">
            <a:spAutoFit/>
          </a:bodyPr>
          <a:lstStyle/>
          <a:p>
            <a:r>
              <a:rPr lang="tr-TR" sz="1600" dirty="0" smtClean="0"/>
              <a:t>%6.1</a:t>
            </a:r>
          </a:p>
          <a:p>
            <a:r>
              <a:rPr lang="tr-TR" sz="1600" dirty="0" smtClean="0"/>
              <a:t>Odun</a:t>
            </a:r>
            <a:endParaRPr lang="en-US" sz="1600" dirty="0"/>
          </a:p>
        </p:txBody>
      </p:sp>
      <p:sp>
        <p:nvSpPr>
          <p:cNvPr id="11" name="Metin kutusu 10"/>
          <p:cNvSpPr txBox="1"/>
          <p:nvPr/>
        </p:nvSpPr>
        <p:spPr>
          <a:xfrm>
            <a:off x="3325821" y="4060432"/>
            <a:ext cx="1426483" cy="861774"/>
          </a:xfrm>
          <a:prstGeom prst="rect">
            <a:avLst/>
          </a:prstGeom>
          <a:solidFill>
            <a:schemeClr val="bg1"/>
          </a:solidFill>
        </p:spPr>
        <p:txBody>
          <a:bodyPr wrap="square" rtlCol="0">
            <a:spAutoFit/>
          </a:bodyPr>
          <a:lstStyle/>
          <a:p>
            <a:r>
              <a:rPr lang="tr-TR" dirty="0" smtClean="0"/>
              <a:t>%</a:t>
            </a:r>
            <a:r>
              <a:rPr lang="tr-TR" sz="1600" dirty="0" smtClean="0"/>
              <a:t>9.6</a:t>
            </a:r>
          </a:p>
          <a:p>
            <a:r>
              <a:rPr lang="tr-TR" sz="1600" dirty="0" smtClean="0"/>
              <a:t>Ağartılmamış Kağıt</a:t>
            </a:r>
            <a:endParaRPr lang="en-US" sz="1600" dirty="0"/>
          </a:p>
        </p:txBody>
      </p:sp>
      <p:sp>
        <p:nvSpPr>
          <p:cNvPr id="12" name="Metin kutusu 11"/>
          <p:cNvSpPr txBox="1"/>
          <p:nvPr/>
        </p:nvSpPr>
        <p:spPr>
          <a:xfrm>
            <a:off x="4558688" y="1270000"/>
            <a:ext cx="936991" cy="584775"/>
          </a:xfrm>
          <a:prstGeom prst="rect">
            <a:avLst/>
          </a:prstGeom>
          <a:solidFill>
            <a:schemeClr val="bg1"/>
          </a:solidFill>
        </p:spPr>
        <p:txBody>
          <a:bodyPr wrap="square" rtlCol="0">
            <a:spAutoFit/>
          </a:bodyPr>
          <a:lstStyle/>
          <a:p>
            <a:r>
              <a:rPr lang="tr-TR" sz="1600" dirty="0" smtClean="0"/>
              <a:t>%35.5</a:t>
            </a:r>
          </a:p>
          <a:p>
            <a:r>
              <a:rPr lang="tr-TR" sz="1600" dirty="0" smtClean="0"/>
              <a:t>Karton</a:t>
            </a:r>
            <a:endParaRPr lang="en-US" sz="1600" dirty="0"/>
          </a:p>
        </p:txBody>
      </p:sp>
    </p:spTree>
    <p:extLst>
      <p:ext uri="{BB962C8B-B14F-4D97-AF65-F5344CB8AC3E}">
        <p14:creationId xmlns:p14="http://schemas.microsoft.com/office/powerpoint/2010/main" val="1133281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3371850"/>
            <a:ext cx="9909100" cy="3486150"/>
          </a:xfrm>
          <a:prstGeom prst="rect">
            <a:avLst/>
          </a:prstGeom>
        </p:spPr>
      </p:pic>
      <p:sp>
        <p:nvSpPr>
          <p:cNvPr id="2" name="Unvan 1"/>
          <p:cNvSpPr>
            <a:spLocks noGrp="1"/>
          </p:cNvSpPr>
          <p:nvPr>
            <p:ph type="title"/>
          </p:nvPr>
        </p:nvSpPr>
        <p:spPr>
          <a:xfrm>
            <a:off x="677334" y="360833"/>
            <a:ext cx="8596668" cy="1320800"/>
          </a:xfrm>
        </p:spPr>
        <p:txBody>
          <a:bodyPr/>
          <a:lstStyle/>
          <a:p>
            <a:r>
              <a:rPr lang="tr-TR" b="1" dirty="0"/>
              <a:t>1.5.2. Kimya Sektöründe Ambalaj</a:t>
            </a:r>
            <a:r>
              <a:rPr lang="en-US" dirty="0"/>
              <a:t/>
            </a:r>
            <a:br>
              <a:rPr lang="en-US" dirty="0"/>
            </a:br>
            <a:endParaRPr lang="en-US" dirty="0"/>
          </a:p>
        </p:txBody>
      </p:sp>
      <p:sp>
        <p:nvSpPr>
          <p:cNvPr id="3" name="İçerik Yer Tutucusu 2"/>
          <p:cNvSpPr>
            <a:spLocks noGrp="1"/>
          </p:cNvSpPr>
          <p:nvPr>
            <p:ph idx="1"/>
          </p:nvPr>
        </p:nvSpPr>
        <p:spPr>
          <a:xfrm>
            <a:off x="677334" y="1176338"/>
            <a:ext cx="9909100" cy="2280992"/>
          </a:xfrm>
        </p:spPr>
        <p:txBody>
          <a:bodyPr/>
          <a:lstStyle/>
          <a:p>
            <a:r>
              <a:rPr lang="tr-TR" dirty="0"/>
              <a:t>Kimya  sanayii,  geniş  kapsamlı  bir  sektördür.  İçine  kozmetik,  ilaç,  deterjan  vb. kimyasal ürünleri almaktadır. Kapsadığı bütün ürünlerin ambalajlamaları günümüz pazarında önemli bir yere sahiptir. Bu sektörde de yine materyal kullanım alanı geniştir. Kozmetik ürünlerinde, ilaç sanayiinde veya deterjan gibi maddelerde kâğıt, cam, plastik, metal gibi materyaller çok kullanılmaktadır</a:t>
            </a:r>
            <a:r>
              <a:rPr lang="tr-TR" dirty="0" smtClean="0"/>
              <a:t>.</a:t>
            </a:r>
            <a:r>
              <a:rPr lang="tr-TR" dirty="0"/>
              <a:t> </a:t>
            </a:r>
            <a:endParaRPr lang="en-US" dirty="0"/>
          </a:p>
          <a:p>
            <a:r>
              <a:rPr lang="tr-TR" dirty="0"/>
              <a:t>Ambalaj,  tasarımın  önemli  olduğu  bir  sektördür.  Tüketicinin  ilgisini  çekmede  </a:t>
            </a:r>
            <a:r>
              <a:rPr lang="tr-TR" dirty="0" smtClean="0"/>
              <a:t>ve</a:t>
            </a:r>
            <a:r>
              <a:rPr lang="tr-TR" dirty="0"/>
              <a:t> </a:t>
            </a:r>
            <a:r>
              <a:rPr lang="tr-TR" dirty="0" smtClean="0"/>
              <a:t>satışını </a:t>
            </a:r>
            <a:r>
              <a:rPr lang="tr-TR" dirty="0"/>
              <a:t>gerçekleştirmede ambalaj tasarımı en ön planda yer alır.</a:t>
            </a:r>
            <a:endParaRPr lang="en-US" dirty="0"/>
          </a:p>
          <a:p>
            <a:endParaRPr lang="en-US" dirty="0"/>
          </a:p>
        </p:txBody>
      </p:sp>
    </p:spTree>
    <p:extLst>
      <p:ext uri="{BB962C8B-B14F-4D97-AF65-F5344CB8AC3E}">
        <p14:creationId xmlns:p14="http://schemas.microsoft.com/office/powerpoint/2010/main" val="2644052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1009" t="5721" r="8709" b="26545"/>
          <a:stretch/>
        </p:blipFill>
        <p:spPr>
          <a:xfrm>
            <a:off x="6769993" y="0"/>
            <a:ext cx="5422007" cy="3812146"/>
          </a:xfrm>
          <a:prstGeom prst="rect">
            <a:avLst/>
          </a:prstGeom>
        </p:spPr>
      </p:pic>
      <p:sp>
        <p:nvSpPr>
          <p:cNvPr id="2" name="Unvan 1"/>
          <p:cNvSpPr>
            <a:spLocks noGrp="1"/>
          </p:cNvSpPr>
          <p:nvPr>
            <p:ph type="title"/>
          </p:nvPr>
        </p:nvSpPr>
        <p:spPr>
          <a:xfrm>
            <a:off x="677334" y="233921"/>
            <a:ext cx="8596668" cy="1320800"/>
          </a:xfrm>
        </p:spPr>
        <p:txBody>
          <a:bodyPr>
            <a:normAutofit fontScale="90000"/>
          </a:bodyPr>
          <a:lstStyle/>
          <a:p>
            <a:r>
              <a:rPr lang="tr-TR" b="1" dirty="0"/>
              <a:t>1.5.3. Giyim, Tekstil, Deri Sektöründe Ambalaj</a:t>
            </a:r>
            <a:r>
              <a:rPr lang="en-US" dirty="0"/>
              <a:t/>
            </a:r>
            <a:br>
              <a:rPr lang="en-US" dirty="0"/>
            </a:br>
            <a:endParaRPr lang="en-US" dirty="0"/>
          </a:p>
        </p:txBody>
      </p:sp>
      <p:sp>
        <p:nvSpPr>
          <p:cNvPr id="3" name="İçerik Yer Tutucusu 2"/>
          <p:cNvSpPr>
            <a:spLocks noGrp="1"/>
          </p:cNvSpPr>
          <p:nvPr>
            <p:ph idx="1"/>
          </p:nvPr>
        </p:nvSpPr>
        <p:spPr>
          <a:xfrm>
            <a:off x="677334" y="1280226"/>
            <a:ext cx="5079661" cy="3880773"/>
          </a:xfrm>
        </p:spPr>
        <p:txBody>
          <a:bodyPr>
            <a:normAutofit fontScale="92500"/>
          </a:bodyPr>
          <a:lstStyle/>
          <a:p>
            <a:r>
              <a:rPr lang="tr-TR" dirty="0"/>
              <a:t>Konuya bütünsel olarak yaklaşıldığında, insanın elbisesinin kişinin ambalajı olduğu söylenebilir. Ayrı bir konu olarak tekstil, deri ve giyim sanayiinin tasarımları dışında, bu ürünlerin ayrıca ambalajları olduğu bilinmektedir</a:t>
            </a:r>
            <a:r>
              <a:rPr lang="tr-TR" dirty="0" smtClean="0"/>
              <a:t>.</a:t>
            </a:r>
          </a:p>
          <a:p>
            <a:r>
              <a:rPr lang="tr-TR" dirty="0"/>
              <a:t>Refah düzeyi yükselmiş, ekonomik ve sosyolojik olarak ileri düzeylere gelebilmiş bir toplumda, bu sektördeki ambalajlamanın önemi de artmaktadır. Marka imajının doğurduğu ve paralelinde gelişen ambalaj tasarımında, hep daha etkili olanı, güzeli ve farklı olanı yaratma ve üretme çabası, bu sektördeki ambalaj tasarımlarını farklı boyutlara taşımıştır.</a:t>
            </a:r>
            <a:endParaRPr lang="en-US" dirty="0"/>
          </a:p>
          <a:p>
            <a:endParaRPr lang="en-US"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5566" y="3812146"/>
            <a:ext cx="4047647" cy="3045854"/>
          </a:xfrm>
          <a:prstGeom prst="rect">
            <a:avLst/>
          </a:prstGeom>
        </p:spPr>
      </p:pic>
    </p:spTree>
    <p:extLst>
      <p:ext uri="{BB962C8B-B14F-4D97-AF65-F5344CB8AC3E}">
        <p14:creationId xmlns:p14="http://schemas.microsoft.com/office/powerpoint/2010/main" val="4223295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1.5.4. Elektrik- Elektronik Araç Sektöründe Ambalaj</a:t>
            </a:r>
            <a:r>
              <a:rPr lang="en-US" dirty="0"/>
              <a:t/>
            </a:r>
            <a:br>
              <a:rPr lang="en-US" dirty="0"/>
            </a:br>
            <a:endParaRPr lang="en-US" dirty="0"/>
          </a:p>
        </p:txBody>
      </p:sp>
      <p:sp>
        <p:nvSpPr>
          <p:cNvPr id="3" name="İçerik Yer Tutucusu 2"/>
          <p:cNvSpPr>
            <a:spLocks noGrp="1"/>
          </p:cNvSpPr>
          <p:nvPr>
            <p:ph idx="1"/>
          </p:nvPr>
        </p:nvSpPr>
        <p:spPr>
          <a:xfrm>
            <a:off x="677334" y="2160589"/>
            <a:ext cx="5646193" cy="3880773"/>
          </a:xfrm>
        </p:spPr>
        <p:txBody>
          <a:bodyPr>
            <a:normAutofit lnSpcReduction="10000"/>
          </a:bodyPr>
          <a:lstStyle/>
          <a:p>
            <a:r>
              <a:rPr lang="tr-TR" dirty="0"/>
              <a:t>Bu sektörün kapsamına beyaz eşya ve elektronik aletler girmektedir. Büyük boyutlu beyaz  eşyalarda  genellikle  koruyucu,  taşıyıcı  ve  depolama  fonksiyonlarını gerçekleştirebilecek ambalajlar düşünülmektedir. Ancak elektronik eşyalarda (fön makinesi, mutfak robotu, ütü vb.) boyutlarının daha küçük olması nedeniyle yukarıda sayılan fonksiyonların dışında, rafta durduğu süreç içinde tanıtım yapabilecek ve dikkat çekecek ambalaj tasarımları yapılmaktadır. Bu sektörde, genellikle eşyaları koruyabilecek ve zarar görmesini engelleyecek materyaller seçilir (plastik malzemeler, kartonlar gibi).</a:t>
            </a:r>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6563" y="1833873"/>
            <a:ext cx="4184650" cy="4534203"/>
          </a:xfrm>
          <a:prstGeom prst="rect">
            <a:avLst/>
          </a:prstGeom>
        </p:spPr>
      </p:pic>
    </p:spTree>
    <p:extLst>
      <p:ext uri="{BB962C8B-B14F-4D97-AF65-F5344CB8AC3E}">
        <p14:creationId xmlns:p14="http://schemas.microsoft.com/office/powerpoint/2010/main" val="170364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1.5.5. Diğer Sektörlerde Ambalaj</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Yukarıda açıklanan sektörler, ambalajlamanın en çok kullanıldığı ve önemli olduğu sektörlerdir. Bunların dışında ambalajlama birçok alanda karşımıza çıkmaktadır. Diğer sektörlerde, ambalaj tasarımı nispi olarak ikinci plandadır. Bu sektörler şu başlıklar altında sıralanabilir:</a:t>
            </a:r>
            <a:endParaRPr lang="en-US" dirty="0"/>
          </a:p>
          <a:p>
            <a:pPr marL="0" indent="0">
              <a:buNone/>
            </a:pPr>
            <a:r>
              <a:rPr lang="tr-TR" dirty="0" smtClean="0"/>
              <a:t>	- Metalik </a:t>
            </a:r>
            <a:r>
              <a:rPr lang="tr-TR" dirty="0"/>
              <a:t>ürünler</a:t>
            </a:r>
            <a:endParaRPr lang="en-US" dirty="0"/>
          </a:p>
          <a:p>
            <a:pPr marL="0" indent="0">
              <a:buNone/>
            </a:pPr>
            <a:r>
              <a:rPr lang="tr-TR" dirty="0" smtClean="0"/>
              <a:t>	- Enerji</a:t>
            </a:r>
            <a:endParaRPr lang="en-US" dirty="0"/>
          </a:p>
          <a:p>
            <a:pPr marL="0" indent="0">
              <a:buNone/>
            </a:pPr>
            <a:r>
              <a:rPr lang="tr-TR" dirty="0" smtClean="0"/>
              <a:t>	- Taşıma </a:t>
            </a:r>
            <a:r>
              <a:rPr lang="tr-TR" dirty="0"/>
              <a:t>araçları</a:t>
            </a:r>
            <a:endParaRPr lang="en-US" dirty="0"/>
          </a:p>
          <a:p>
            <a:pPr marL="0" indent="0">
              <a:buNone/>
            </a:pPr>
            <a:r>
              <a:rPr lang="tr-TR" dirty="0" smtClean="0"/>
              <a:t>	- Cam </a:t>
            </a:r>
            <a:r>
              <a:rPr lang="tr-TR" dirty="0"/>
              <a:t>ve yapı elemanları</a:t>
            </a:r>
            <a:endParaRPr lang="en-US" dirty="0"/>
          </a:p>
          <a:p>
            <a:pPr marL="0" indent="0">
              <a:buNone/>
            </a:pPr>
            <a:r>
              <a:rPr lang="tr-TR" dirty="0" smtClean="0"/>
              <a:t>	- Ağaç </a:t>
            </a:r>
            <a:r>
              <a:rPr lang="tr-TR" dirty="0"/>
              <a:t>ve </a:t>
            </a:r>
            <a:r>
              <a:rPr lang="tr-TR" dirty="0" smtClean="0"/>
              <a:t>mobilya</a:t>
            </a:r>
            <a:r>
              <a:rPr lang="tr-TR" dirty="0"/>
              <a:t> </a:t>
            </a:r>
            <a:endParaRPr lang="en-US" dirty="0"/>
          </a:p>
          <a:p>
            <a:endParaRPr lang="en-US" dirty="0"/>
          </a:p>
        </p:txBody>
      </p:sp>
    </p:spTree>
    <p:extLst>
      <p:ext uri="{BB962C8B-B14F-4D97-AF65-F5344CB8AC3E}">
        <p14:creationId xmlns:p14="http://schemas.microsoft.com/office/powerpoint/2010/main" val="3821102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609600"/>
            <a:ext cx="8801517" cy="1320800"/>
          </a:xfrm>
        </p:spPr>
        <p:txBody>
          <a:bodyPr>
            <a:normAutofit fontScale="90000"/>
          </a:bodyPr>
          <a:lstStyle/>
          <a:p>
            <a:r>
              <a:rPr lang="tr-TR" b="1" dirty="0"/>
              <a:t>1.5.6. Ambalaj Sektörünü Etkileyen </a:t>
            </a:r>
            <a:r>
              <a:rPr lang="tr-TR" b="1" dirty="0" smtClean="0"/>
              <a:t>Unsurlar</a:t>
            </a:r>
            <a:br>
              <a:rPr lang="tr-TR" b="1" dirty="0" smtClean="0"/>
            </a:br>
            <a:r>
              <a:rPr lang="tr-TR" sz="2700" b="1" dirty="0" smtClean="0"/>
              <a:t>-</a:t>
            </a:r>
            <a:r>
              <a:rPr lang="tr-TR" sz="2700" b="1" dirty="0"/>
              <a:t> 1.5.6.1. Yasal Çevre</a:t>
            </a:r>
            <a:r>
              <a:rPr lang="en-US" dirty="0"/>
              <a:t/>
            </a:r>
            <a:br>
              <a:rPr lang="en-US" dirty="0"/>
            </a:br>
            <a:r>
              <a:rPr lang="en-US" dirty="0"/>
              <a:t/>
            </a:r>
            <a:br>
              <a:rPr lang="en-US" dirty="0"/>
            </a:br>
            <a:endParaRPr lang="en-US" dirty="0"/>
          </a:p>
        </p:txBody>
      </p:sp>
      <p:sp>
        <p:nvSpPr>
          <p:cNvPr id="3" name="İçerik Yer Tutucusu 2"/>
          <p:cNvSpPr>
            <a:spLocks noGrp="1"/>
          </p:cNvSpPr>
          <p:nvPr>
            <p:ph idx="1"/>
          </p:nvPr>
        </p:nvSpPr>
        <p:spPr/>
        <p:txBody>
          <a:bodyPr>
            <a:normAutofit lnSpcReduction="10000"/>
          </a:bodyPr>
          <a:lstStyle/>
          <a:p>
            <a:r>
              <a:rPr lang="tr-TR" dirty="0"/>
              <a:t>Ambalaj sektörünü bugün için üç ana yasal düzenleme ilgilendirmektedir. Bunlar;</a:t>
            </a:r>
            <a:endParaRPr lang="en-US" dirty="0"/>
          </a:p>
          <a:p>
            <a:pPr marL="457200" lvl="1" indent="0">
              <a:buNone/>
            </a:pPr>
            <a:r>
              <a:rPr lang="tr-TR" sz="1800" dirty="0" smtClean="0"/>
              <a:t>- Başta  </a:t>
            </a:r>
            <a:r>
              <a:rPr lang="tr-TR" sz="1800" dirty="0"/>
              <a:t>kısaca  Gıda  Yasası  olarak  tarif  edilen  gıda  ve  gıda  ile  temas  eden maddelerin üretiminde faaliyet gösteren iş yerleri ile ilgili düzenleyici kararlar olmak üzere hijyen ve toksikolojiye yönelik yasal düzenlemeler,</a:t>
            </a:r>
            <a:endParaRPr lang="en-US" sz="1800" dirty="0"/>
          </a:p>
          <a:p>
            <a:pPr marL="0" indent="0">
              <a:buNone/>
            </a:pPr>
            <a:r>
              <a:rPr lang="tr-TR" dirty="0" smtClean="0"/>
              <a:t>	- Ambalaj </a:t>
            </a:r>
            <a:r>
              <a:rPr lang="tr-TR" dirty="0"/>
              <a:t>ve ambalaj atıklarının yönetimi ile ilgili yasal düzenlemeler,</a:t>
            </a:r>
            <a:endParaRPr lang="en-US" dirty="0"/>
          </a:p>
          <a:p>
            <a:pPr marL="0" indent="0">
              <a:buNone/>
            </a:pPr>
            <a:r>
              <a:rPr lang="tr-TR" dirty="0" smtClean="0"/>
              <a:t>	- Hazır </a:t>
            </a:r>
            <a:r>
              <a:rPr lang="tr-TR" dirty="0"/>
              <a:t>ambalajlı mamullerin biçimsel nitelikleri başta olmak üzere </a:t>
            </a:r>
            <a:r>
              <a:rPr lang="tr-TR" dirty="0" smtClean="0"/>
              <a:t>	tüketicinin korunmasına </a:t>
            </a:r>
            <a:r>
              <a:rPr lang="tr-TR" dirty="0"/>
              <a:t>yönelik yasal düzenlemelerdir.</a:t>
            </a:r>
            <a:endParaRPr lang="en-US" dirty="0"/>
          </a:p>
          <a:p>
            <a:r>
              <a:rPr lang="tr-TR" dirty="0"/>
              <a:t>Henüz yasal düzenlemeler arasına girmemekle beraber üretim süreçlerinde giderek artan kimyasal madde kullanımları nedeniyle REACH (</a:t>
            </a:r>
            <a:r>
              <a:rPr lang="tr-TR" dirty="0" err="1"/>
              <a:t>Registration</a:t>
            </a:r>
            <a:r>
              <a:rPr lang="tr-TR" dirty="0"/>
              <a:t>, Evaluation </a:t>
            </a:r>
            <a:r>
              <a:rPr lang="tr-TR" dirty="0" err="1"/>
              <a:t>and</a:t>
            </a:r>
            <a:r>
              <a:rPr lang="tr-TR" dirty="0"/>
              <a:t> </a:t>
            </a:r>
            <a:r>
              <a:rPr lang="tr-TR" dirty="0" err="1"/>
              <a:t>Authorization</a:t>
            </a:r>
            <a:r>
              <a:rPr lang="tr-TR" dirty="0"/>
              <a:t> of </a:t>
            </a:r>
            <a:r>
              <a:rPr lang="tr-TR" dirty="0" err="1"/>
              <a:t>Chemicals</a:t>
            </a:r>
            <a:r>
              <a:rPr lang="tr-TR" dirty="0"/>
              <a:t>) konusunda AB nezdinde çalışmalar giderek şekillenmektedir. Bu alanın da yasal gündemde önemli bir yer tutması beklenmektedir.</a:t>
            </a:r>
            <a:endParaRPr lang="en-US" dirty="0"/>
          </a:p>
          <a:p>
            <a:endParaRPr lang="en-US" dirty="0"/>
          </a:p>
        </p:txBody>
      </p:sp>
    </p:spTree>
    <p:extLst>
      <p:ext uri="{BB962C8B-B14F-4D97-AF65-F5344CB8AC3E}">
        <p14:creationId xmlns:p14="http://schemas.microsoft.com/office/powerpoint/2010/main" val="4205395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1.5.6.2. Ekonomik Çevre</a:t>
            </a:r>
            <a:r>
              <a:rPr lang="en-US" dirty="0"/>
              <a:t/>
            </a:r>
            <a:br>
              <a:rPr lang="en-US" dirty="0"/>
            </a:br>
            <a:endParaRPr lang="en-US" dirty="0"/>
          </a:p>
        </p:txBody>
      </p:sp>
      <p:sp>
        <p:nvSpPr>
          <p:cNvPr id="3" name="İçerik Yer Tutucusu 2"/>
          <p:cNvSpPr>
            <a:spLocks noGrp="1"/>
          </p:cNvSpPr>
          <p:nvPr>
            <p:ph idx="1"/>
          </p:nvPr>
        </p:nvSpPr>
        <p:spPr>
          <a:xfrm>
            <a:off x="677334" y="1481071"/>
            <a:ext cx="8596668" cy="4560292"/>
          </a:xfrm>
        </p:spPr>
        <p:txBody>
          <a:bodyPr>
            <a:normAutofit fontScale="92500" lnSpcReduction="10000"/>
          </a:bodyPr>
          <a:lstStyle/>
          <a:p>
            <a:r>
              <a:rPr lang="tr-TR" dirty="0"/>
              <a:t>Dağıtım  kanallarında,  </a:t>
            </a:r>
            <a:r>
              <a:rPr lang="tr-TR" dirty="0" err="1"/>
              <a:t>satıcısız</a:t>
            </a:r>
            <a:r>
              <a:rPr lang="tr-TR" dirty="0"/>
              <a:t>  satışa  yönelik  satış  yöntemleri  gelişmiş  ve yaygınlaşmıştır. Bu bağlamda, süper/</a:t>
            </a:r>
            <a:r>
              <a:rPr lang="tr-TR" dirty="0" err="1"/>
              <a:t>hiper</a:t>
            </a:r>
            <a:r>
              <a:rPr lang="tr-TR" dirty="0"/>
              <a:t> market zincirlerinin sayıca ve coğrafi konum olarak yaygınlaşması ile daha fazla sayıda ve genel amaca uygun ambalajlı ürüne talep artmaktadır. Hâlen gelişmiş ülkelerin tam tersine Türkiye'de perakende ticaretin ancak ¼ ü marketler aracılığı ile gerçekleşmektedir.</a:t>
            </a:r>
            <a:endParaRPr lang="en-US" dirty="0"/>
          </a:p>
          <a:p>
            <a:r>
              <a:rPr lang="tr-TR" dirty="0" smtClean="0"/>
              <a:t>Yeni </a:t>
            </a:r>
            <a:r>
              <a:rPr lang="tr-TR" dirty="0"/>
              <a:t>satış ve teslimat yöntemleri, özellikle katalogla satış ve kurye  ile teslimat yöntemlerinde gelişmeler ambalaj ve ambalajlı ürün talebini artış yönünde etkilemektedir.</a:t>
            </a:r>
            <a:endParaRPr lang="en-US" dirty="0"/>
          </a:p>
          <a:p>
            <a:r>
              <a:rPr lang="tr-TR" dirty="0" smtClean="0"/>
              <a:t>Yeni </a:t>
            </a:r>
            <a:r>
              <a:rPr lang="tr-TR" dirty="0"/>
              <a:t>ürünler gelişerek ülkemizde üretilmeye başlandıkça  yeni ambalaj talebi de</a:t>
            </a:r>
            <a:endParaRPr lang="en-US" dirty="0"/>
          </a:p>
          <a:p>
            <a:r>
              <a:rPr lang="tr-TR" dirty="0"/>
              <a:t>oluşmaktadır. Bu kapsamda özellikle gıda sektöründe işlenmiş gıda </a:t>
            </a:r>
            <a:r>
              <a:rPr lang="tr-TR" dirty="0" smtClean="0"/>
              <a:t>çeşidinin</a:t>
            </a:r>
            <a:r>
              <a:rPr lang="tr-TR" dirty="0"/>
              <a:t> </a:t>
            </a:r>
            <a:r>
              <a:rPr lang="tr-TR" dirty="0" smtClean="0"/>
              <a:t>artması </a:t>
            </a:r>
            <a:r>
              <a:rPr lang="tr-TR" dirty="0"/>
              <a:t>yeni talep doğurmaktadır. Hatta ambalajın travmalara karşı koruyucu ve dolayısıyla çürümeyi geciktirici etkisi nedeni ile taze sebze ve meyvelerde de ambalaj kullanımı dikkat çekmektedir.</a:t>
            </a:r>
            <a:endParaRPr lang="en-US" dirty="0"/>
          </a:p>
          <a:p>
            <a:r>
              <a:rPr lang="tr-TR" dirty="0" smtClean="0"/>
              <a:t>Yeni </a:t>
            </a:r>
            <a:r>
              <a:rPr lang="tr-TR" dirty="0"/>
              <a:t>malzeme ve üretim teknolojilerinin piyasaya girmesi, sektöre bir yandan nitelik olarak değişim getirirken diğer yandan da hacim olarak genişlemeye </a:t>
            </a:r>
            <a:r>
              <a:rPr lang="tr-TR" dirty="0" smtClean="0"/>
              <a:t>yol</a:t>
            </a:r>
            <a:r>
              <a:rPr lang="tr-TR" dirty="0"/>
              <a:t> </a:t>
            </a:r>
            <a:r>
              <a:rPr lang="tr-TR" dirty="0" smtClean="0"/>
              <a:t>açacaktır</a:t>
            </a:r>
            <a:r>
              <a:rPr lang="tr-TR" dirty="0"/>
              <a:t>.</a:t>
            </a:r>
            <a:endParaRPr lang="en-US" dirty="0"/>
          </a:p>
          <a:p>
            <a:endParaRPr lang="en-US" dirty="0"/>
          </a:p>
        </p:txBody>
      </p:sp>
    </p:spTree>
    <p:extLst>
      <p:ext uri="{BB962C8B-B14F-4D97-AF65-F5344CB8AC3E}">
        <p14:creationId xmlns:p14="http://schemas.microsoft.com/office/powerpoint/2010/main" val="2950705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1.5.6.3. Sosyal Çevre</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smtClean="0"/>
              <a:t>Farklı </a:t>
            </a:r>
            <a:r>
              <a:rPr lang="tr-TR" dirty="0"/>
              <a:t>tüketici gruplarının varlığının giderek daha fazla farkına varılması sonucu farklı (demografik özellikteki alıcı gruplarına uygun) ambalaj talebi oluşmaktadır.</a:t>
            </a:r>
            <a:endParaRPr lang="en-US" dirty="0"/>
          </a:p>
          <a:p>
            <a:r>
              <a:rPr lang="tr-TR" dirty="0" smtClean="0"/>
              <a:t>Yaşam </a:t>
            </a:r>
            <a:r>
              <a:rPr lang="tr-TR" dirty="0"/>
              <a:t>kalitesinde artış ve giderek yaygınlaşan "hareket hâlinde yaşam biçimi" daha yüksek teknolojili ambalajlar gerektirmektedir.</a:t>
            </a:r>
            <a:endParaRPr lang="en-US" dirty="0"/>
          </a:p>
          <a:p>
            <a:r>
              <a:rPr lang="tr-TR" dirty="0" smtClean="0"/>
              <a:t>Hane </a:t>
            </a:r>
            <a:r>
              <a:rPr lang="tr-TR" dirty="0"/>
              <a:t>halkı sayısında ve yapısında değişiklikler, daha küçük aileler ve </a:t>
            </a:r>
            <a:r>
              <a:rPr lang="tr-TR" dirty="0" smtClean="0"/>
              <a:t>çalışan</a:t>
            </a:r>
            <a:r>
              <a:rPr lang="tr-TR" dirty="0"/>
              <a:t> </a:t>
            </a:r>
            <a:r>
              <a:rPr lang="tr-TR" dirty="0" smtClean="0"/>
              <a:t>kadın </a:t>
            </a:r>
            <a:r>
              <a:rPr lang="tr-TR" dirty="0"/>
              <a:t>sayısının artması, işlenmiş ve hazır gıda talebini ve bunlara uygun yeni ambalaj taleplerini hareketlendirmektedir.</a:t>
            </a:r>
            <a:endParaRPr lang="en-US" dirty="0"/>
          </a:p>
          <a:p>
            <a:pPr marL="0" indent="0">
              <a:buNone/>
            </a:pPr>
            <a:endParaRPr lang="en-US" dirty="0"/>
          </a:p>
        </p:txBody>
      </p:sp>
    </p:spTree>
    <p:extLst>
      <p:ext uri="{BB962C8B-B14F-4D97-AF65-F5344CB8AC3E}">
        <p14:creationId xmlns:p14="http://schemas.microsoft.com/office/powerpoint/2010/main" val="1512070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1.5.7. Türkiye Ambalaj Sektörünün Dünyadaki Yeri</a:t>
            </a:r>
            <a:r>
              <a:rPr lang="en-US" dirty="0"/>
              <a:t/>
            </a:r>
            <a:br>
              <a:rPr lang="en-US" dirty="0"/>
            </a:br>
            <a:endParaRPr lang="en-US" dirty="0"/>
          </a:p>
        </p:txBody>
      </p:sp>
      <p:sp>
        <p:nvSpPr>
          <p:cNvPr id="3" name="İçerik Yer Tutucusu 2"/>
          <p:cNvSpPr>
            <a:spLocks noGrp="1"/>
          </p:cNvSpPr>
          <p:nvPr>
            <p:ph idx="1"/>
          </p:nvPr>
        </p:nvSpPr>
        <p:spPr>
          <a:xfrm>
            <a:off x="677334" y="1764407"/>
            <a:ext cx="6972717" cy="4584878"/>
          </a:xfrm>
        </p:spPr>
        <p:txBody>
          <a:bodyPr>
            <a:normAutofit fontScale="92500" lnSpcReduction="20000"/>
          </a:bodyPr>
          <a:lstStyle/>
          <a:p>
            <a:r>
              <a:rPr lang="tr-TR" dirty="0"/>
              <a:t>Ambalaj, üyesi bulunduğumuz Dünya Ambalaj Örgütü (World </a:t>
            </a:r>
            <a:r>
              <a:rPr lang="tr-TR" dirty="0" err="1"/>
              <a:t>Packaging</a:t>
            </a:r>
            <a:r>
              <a:rPr lang="tr-TR" dirty="0"/>
              <a:t> </a:t>
            </a:r>
            <a:r>
              <a:rPr lang="tr-TR" dirty="0" err="1"/>
              <a:t>Organization</a:t>
            </a:r>
            <a:r>
              <a:rPr lang="tr-TR" dirty="0"/>
              <a:t>) tarafından sanayi yönünden gelişmiş toplumlarda bir refah göstergesi olarak belirtilmektedir.</a:t>
            </a:r>
            <a:endParaRPr lang="en-US" dirty="0"/>
          </a:p>
          <a:p>
            <a:r>
              <a:rPr lang="tr-TR" dirty="0"/>
              <a:t>WPO-</a:t>
            </a:r>
            <a:r>
              <a:rPr lang="tr-TR" dirty="0" err="1"/>
              <a:t>Pira</a:t>
            </a:r>
            <a:r>
              <a:rPr lang="tr-TR" dirty="0"/>
              <a:t> araştırmalarının verilerine göre Rusya, Ukrayna, Gürcistan ve Türkiye'yi de içine alan 46 ülkelik bir bölge olan Batı ve Doğu Avrupa'da 2004 yılında kişi başına 224 $ tutarında  ambalaj  tüketilmiştir.   Yalnız  Batı  Avrupa  ülkelerinde  kişi  başına  316  $  olan ambalaj tüketimine karşın Doğu Avrupa ülkelerinde kişi başına 135 $ ambalaj tüketimi </a:t>
            </a:r>
            <a:r>
              <a:rPr lang="tr-TR" dirty="0" err="1"/>
              <a:t>yapılmaktadır.Gelişmiş</a:t>
            </a:r>
            <a:r>
              <a:rPr lang="tr-TR" dirty="0"/>
              <a:t> ülkeler olan Kuzey Amerika, Kanada ile Japonya'da ise rakamlar katlanmaktadır.</a:t>
            </a:r>
            <a:endParaRPr lang="en-US" dirty="0"/>
          </a:p>
          <a:p>
            <a:r>
              <a:rPr lang="tr-TR" dirty="0"/>
              <a:t>Türkiye'de ise kişi başı tüketim 2005 yılı için 65 $ civarında hesaplanmaktadır ve anılan seviyelerin çok altındadır.</a:t>
            </a:r>
            <a:endParaRPr lang="en-US" dirty="0"/>
          </a:p>
          <a:p>
            <a:r>
              <a:rPr lang="tr-TR" dirty="0"/>
              <a:t>Türkiye'deki bu düşük tüketime karşın Türkiye ambalaj sektörü, nitelik olarak  AB ve diğer ülkelerin gereksinimlerini karşılayabilecek bir üretim yapabilmektedir. İhracatın % 25'i AB'nin en seçici ülkeleri olan Almanya, İngiltere ve Fransa'ya yapılmaktadır. Dördüncü sırada ise ABD yer almaktadır.</a:t>
            </a:r>
            <a:endParaRPr lang="en-US" dirty="0"/>
          </a:p>
          <a:p>
            <a:r>
              <a:rPr lang="tr-TR" dirty="0"/>
              <a:t> </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1870" y="0"/>
            <a:ext cx="4310130" cy="6858000"/>
          </a:xfrm>
          <a:prstGeom prst="rect">
            <a:avLst/>
          </a:prstGeom>
        </p:spPr>
      </p:pic>
    </p:spTree>
    <p:extLst>
      <p:ext uri="{BB962C8B-B14F-4D97-AF65-F5344CB8AC3E}">
        <p14:creationId xmlns:p14="http://schemas.microsoft.com/office/powerpoint/2010/main" val="2706344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1.6. Ambalaj Maliyeti</a:t>
            </a:r>
            <a:r>
              <a:rPr lang="en-US" dirty="0"/>
              <a:t/>
            </a:r>
            <a:br>
              <a:rPr lang="en-US" dirty="0"/>
            </a:br>
            <a:endParaRPr lang="en-US" dirty="0"/>
          </a:p>
        </p:txBody>
      </p:sp>
      <p:sp>
        <p:nvSpPr>
          <p:cNvPr id="3" name="İçerik Yer Tutucusu 2"/>
          <p:cNvSpPr>
            <a:spLocks noGrp="1"/>
          </p:cNvSpPr>
          <p:nvPr>
            <p:ph idx="1"/>
          </p:nvPr>
        </p:nvSpPr>
        <p:spPr>
          <a:xfrm>
            <a:off x="548545" y="1322292"/>
            <a:ext cx="8596668" cy="3880773"/>
          </a:xfrm>
        </p:spPr>
        <p:txBody>
          <a:bodyPr/>
          <a:lstStyle/>
          <a:p>
            <a:r>
              <a:rPr lang="tr-TR" dirty="0"/>
              <a:t>Ambalaj ve ambalajlama maliyetleri, kullanılan ambalaj maddesinin türü başta olmak üzere taşıma, genel giderler payı ve hasar oranına göre belirlenir. Genel üretim miktarı, rekabet yapısı da ambalaj alış maliyetlerini etkiler. Ambalaj maliyetleri ele alınırken yalnız alış maliyeti değil ambalaj sisteminin maliyeti ele alınmalı ve diğer fiziksel dağıtım ve pazarlama maliyetleri ile karşılaştırılmalıdır.</a:t>
            </a:r>
            <a:endParaRPr lang="en-US" dirty="0"/>
          </a:p>
          <a:p>
            <a:endParaRPr lang="en-US"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30610" b="24132"/>
          <a:stretch/>
        </p:blipFill>
        <p:spPr>
          <a:xfrm>
            <a:off x="274879" y="3318517"/>
            <a:ext cx="9144000" cy="3103809"/>
          </a:xfrm>
          <a:prstGeom prst="rect">
            <a:avLst/>
          </a:prstGeom>
        </p:spPr>
      </p:pic>
    </p:spTree>
    <p:extLst>
      <p:ext uri="{BB962C8B-B14F-4D97-AF65-F5344CB8AC3E}">
        <p14:creationId xmlns:p14="http://schemas.microsoft.com/office/powerpoint/2010/main" val="2161091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1.6.1. Ambalaj Malzemelerinin Tedariki</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Ambalaj malzemelerinin tedariki için yapılan masraflar en önemli maliyet unsuru olup malzemeler ve teknik işleme imkân ve seviyelerine göre farklı fiyata haizdirler. Satın alma fiyatına ambalaj malzemesinin temin edildiği yerden işletmeye getirilmesi için yapılan masraflar ilave edilmek suretiyle ambalaj malzemesinin tedarik maliyeti bulunur.</a:t>
            </a:r>
            <a:endParaRPr lang="en-US" dirty="0"/>
          </a:p>
          <a:p>
            <a:r>
              <a:rPr lang="tr-TR" dirty="0"/>
              <a:t> </a:t>
            </a:r>
            <a:endParaRPr lang="en-US" dirty="0"/>
          </a:p>
          <a:p>
            <a:endParaRPr lang="en-US" dirty="0"/>
          </a:p>
        </p:txBody>
      </p:sp>
    </p:spTree>
    <p:extLst>
      <p:ext uri="{BB962C8B-B14F-4D97-AF65-F5344CB8AC3E}">
        <p14:creationId xmlns:p14="http://schemas.microsoft.com/office/powerpoint/2010/main" val="1873115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 slaytta,</a:t>
            </a:r>
            <a:endParaRPr lang="en-US" dirty="0"/>
          </a:p>
        </p:txBody>
      </p:sp>
      <p:sp>
        <p:nvSpPr>
          <p:cNvPr id="3" name="İçerik Yer Tutucusu 2"/>
          <p:cNvSpPr>
            <a:spLocks noGrp="1"/>
          </p:cNvSpPr>
          <p:nvPr>
            <p:ph idx="1"/>
          </p:nvPr>
        </p:nvSpPr>
        <p:spPr/>
        <p:txBody>
          <a:bodyPr/>
          <a:lstStyle/>
          <a:p>
            <a:r>
              <a:rPr lang="tr-TR" dirty="0" smtClean="0"/>
              <a:t>Ambalajın Temel Malzemeleri</a:t>
            </a:r>
          </a:p>
          <a:p>
            <a:r>
              <a:rPr lang="tr-TR" dirty="0" smtClean="0"/>
              <a:t>Ahşap ve Kağıt Kökenli Ambalajlar</a:t>
            </a:r>
          </a:p>
          <a:p>
            <a:r>
              <a:rPr lang="tr-TR" dirty="0" smtClean="0"/>
              <a:t>Cam, Plastik ve Metal Kökenli Ambalajlar</a:t>
            </a:r>
          </a:p>
          <a:p>
            <a:r>
              <a:rPr lang="tr-TR" dirty="0" smtClean="0"/>
              <a:t>Ambalaj İşaretleri ve Mevzuatı (TSE)</a:t>
            </a:r>
            <a:endParaRPr lang="en-US" dirty="0"/>
          </a:p>
        </p:txBody>
      </p:sp>
    </p:spTree>
    <p:extLst>
      <p:ext uri="{BB962C8B-B14F-4D97-AF65-F5344CB8AC3E}">
        <p14:creationId xmlns:p14="http://schemas.microsoft.com/office/powerpoint/2010/main" val="29334927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1.6.2. Ambalajlamanın Depolama Masrafları</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Devamlı   istihsalde   bulunan   işletmelerde   ambalajlama   maliyetlerinin   bulunması yanında, ambalaj malzemelerinin depolanması için de ambara ihtiyaç </a:t>
            </a:r>
            <a:r>
              <a:rPr lang="tr-TR" dirty="0" err="1"/>
              <a:t>vardır.Ambarın</a:t>
            </a:r>
            <a:r>
              <a:rPr lang="tr-TR" dirty="0"/>
              <a:t> kirası, amortismanı, bakımı üzerinden hesaplanır. Ambalaj malzemelerinin depolanmasında yerden tasarruf sağlayıcı teknikler geliştirildiği takdirde maliyet düşecektir. Bu konuda kâğıt ve kartondan ambalajlar; camdan, tenekeden veya plastikten yapılan ambalajlara nazaran daha avantajlıdır.</a:t>
            </a:r>
            <a:endParaRPr lang="en-US" dirty="0"/>
          </a:p>
          <a:p>
            <a:endParaRPr lang="en-US" dirty="0"/>
          </a:p>
        </p:txBody>
      </p:sp>
    </p:spTree>
    <p:extLst>
      <p:ext uri="{BB962C8B-B14F-4D97-AF65-F5344CB8AC3E}">
        <p14:creationId xmlns:p14="http://schemas.microsoft.com/office/powerpoint/2010/main" val="3464161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1.6.3. Doldurma Masrafları</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Plastikten torbalara doldurulması misalinde olduğu gibi işlemin şekli ambalajın maliyetine çok tesir eder. Dakikada 120 milyon torba yerine 200 milyon adet doldurabilirse ünite başına doldurma masrafları düşecektir. Doldurma işlemi sırasında ambalaj malzemelerinin kırılma, döküntüye çıkma oranı da ambalaj malzemesinin türüne göre çok farklıdır. Örneğin, cam diğer ambalaj malzemelerine nazaran daha fazla hasara uğradığından ambalaj malzemesi seçiminde bu husus göz önünde bulundurulmalıdır. Ambalajın doldurulmasının mamulü üreten firmaca bizzat yapılması veya bu konuda ihtisaslaşmış firmalara yaptırılmasının da maliyetleri etkileyeceği unutulmamalıdır.</a:t>
            </a:r>
            <a:endParaRPr lang="en-US" dirty="0"/>
          </a:p>
          <a:p>
            <a:endParaRPr lang="en-US" dirty="0"/>
          </a:p>
        </p:txBody>
      </p:sp>
    </p:spTree>
    <p:extLst>
      <p:ext uri="{BB962C8B-B14F-4D97-AF65-F5344CB8AC3E}">
        <p14:creationId xmlns:p14="http://schemas.microsoft.com/office/powerpoint/2010/main" val="4008294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1.6.4. Taşıma Masrafları</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Bu grupta ambalajı tamamlanan mamulün perakendeciye gönderilmesi için kullanılan mali fedakârlıklar ele alınacaktır. Satış alanının genişliği, ambalajlama malzemelerinin işletmenin kendi arabaları ile taşınıp taşınmadığı gibi faktörler taşıma masraflarını etkiler. Büyük ve geniş piyasa için çok miktarda satış yapılması ve taşıma aracı olarak firma vasıtalarından yararlanma söz konusu ise taşıma masraflarında avantaj sağlanabilir. Bu konuda ayrıca “bir defa kullanılıp atılan veya çok defa kullanılan ambalaj” tipi seçme de önemlidir. Ayrıca taşımadan doğan kırılma ve kaybolma gibi zarar unsurlarını da hesaba katmak gerekir.</a:t>
            </a:r>
            <a:endParaRPr lang="en-US" dirty="0"/>
          </a:p>
          <a:p>
            <a:endParaRPr lang="en-US" dirty="0"/>
          </a:p>
        </p:txBody>
      </p:sp>
    </p:spTree>
    <p:extLst>
      <p:ext uri="{BB962C8B-B14F-4D97-AF65-F5344CB8AC3E}">
        <p14:creationId xmlns:p14="http://schemas.microsoft.com/office/powerpoint/2010/main" val="4174377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1.7.Ambalaj Çeşitleri</a:t>
            </a:r>
            <a:br>
              <a:rPr lang="tr-TR" b="1" dirty="0" smtClean="0"/>
            </a:br>
            <a:r>
              <a:rPr lang="tr-TR" sz="2700" b="1" dirty="0" smtClean="0"/>
              <a:t>- 1.7.1. Yerine Getirdiği Fonksiyonlar Açısından Ambalajlar</a:t>
            </a:r>
            <a:r>
              <a:rPr lang="en-US" dirty="0" smtClean="0"/>
              <a:t/>
            </a:r>
            <a:br>
              <a:rPr lang="en-US" dirty="0" smtClean="0"/>
            </a:br>
            <a:r>
              <a:rPr lang="en-US" dirty="0" smtClean="0"/>
              <a:t/>
            </a:r>
            <a:br>
              <a:rPr lang="en-US" dirty="0" smtClean="0"/>
            </a:br>
            <a:endParaRPr lang="en-US" dirty="0"/>
          </a:p>
        </p:txBody>
      </p:sp>
      <p:sp>
        <p:nvSpPr>
          <p:cNvPr id="3" name="İçerik Yer Tutucusu 2"/>
          <p:cNvSpPr>
            <a:spLocks noGrp="1"/>
          </p:cNvSpPr>
          <p:nvPr>
            <p:ph idx="1"/>
          </p:nvPr>
        </p:nvSpPr>
        <p:spPr/>
        <p:txBody>
          <a:bodyPr>
            <a:normAutofit fontScale="92500" lnSpcReduction="10000"/>
          </a:bodyPr>
          <a:lstStyle/>
          <a:p>
            <a:r>
              <a:rPr lang="tr-TR" b="1" dirty="0"/>
              <a:t>1.7.1.1. Satış Ambalajı (Birincil Ambalaj</a:t>
            </a:r>
            <a:r>
              <a:rPr lang="tr-TR" b="1" dirty="0" smtClean="0"/>
              <a:t>)</a:t>
            </a:r>
            <a:endParaRPr lang="en-US" dirty="0"/>
          </a:p>
          <a:p>
            <a:pPr marL="0" indent="0">
              <a:buNone/>
            </a:pPr>
            <a:r>
              <a:rPr lang="tr-TR" dirty="0" smtClean="0"/>
              <a:t>	Herhangi </a:t>
            </a:r>
            <a:r>
              <a:rPr lang="tr-TR" dirty="0"/>
              <a:t>bir ürünü tüketiciye veya nihai kullanıcıya ulaştırmak amacıyla satış noktasında sunulan, bir satış birimi olarak tanımlanan ve ürünle birlikte satın alınan ambalajdır.</a:t>
            </a:r>
            <a:endParaRPr lang="en-US" dirty="0"/>
          </a:p>
          <a:p>
            <a:r>
              <a:rPr lang="tr-TR" b="1" dirty="0"/>
              <a:t>1.7.1.2. Dış Ambalaj (İkincil Ambalaj)</a:t>
            </a:r>
            <a:endParaRPr lang="en-US" dirty="0"/>
          </a:p>
          <a:p>
            <a:pPr marL="0" indent="0">
              <a:buNone/>
            </a:pPr>
            <a:r>
              <a:rPr lang="tr-TR" dirty="0"/>
              <a:t>	</a:t>
            </a:r>
            <a:r>
              <a:rPr lang="tr-TR" dirty="0" smtClean="0"/>
              <a:t>Birden </a:t>
            </a:r>
            <a:r>
              <a:rPr lang="tr-TR" dirty="0"/>
              <a:t>fazla sayıda satış ambalajını bir arada tutacak şekilde tasarlanmış, üründen ayrıldığında ürünün herhangi bir özelliğinin değişmesine neden olmayan ambalajdır</a:t>
            </a:r>
            <a:r>
              <a:rPr lang="tr-TR" dirty="0" smtClean="0"/>
              <a:t>.</a:t>
            </a:r>
            <a:endParaRPr lang="en-US" dirty="0"/>
          </a:p>
          <a:p>
            <a:r>
              <a:rPr lang="tr-TR" b="1" dirty="0"/>
              <a:t>1.7.1.3. Nakliye Ambalajı (Üçüncül Ambalaj)</a:t>
            </a:r>
            <a:endParaRPr lang="en-US" dirty="0"/>
          </a:p>
          <a:p>
            <a:pPr marL="0" indent="0">
              <a:buNone/>
            </a:pPr>
            <a:r>
              <a:rPr lang="tr-TR" dirty="0"/>
              <a:t>	</a:t>
            </a:r>
            <a:r>
              <a:rPr lang="tr-TR" dirty="0" smtClean="0"/>
              <a:t>Satış </a:t>
            </a:r>
            <a:r>
              <a:rPr lang="tr-TR" dirty="0"/>
              <a:t>veya dış ambalajın taşıma ve depolama işlemleri sırasında zarar görmesini önlemek, ürünün üreticiden satıcıya nakliyesi sırasında taşımayı kolaylaştırmak ve depolama işlemlerini sağlamak amacıyla kullanılan ambalajdır (Kara yolu, demir yolu, deniz yolu ve hava yolunda kullanılan konteynerleri kapsamaz.).</a:t>
            </a:r>
            <a:endParaRPr lang="en-US" dirty="0"/>
          </a:p>
          <a:p>
            <a:endParaRPr lang="en-US" dirty="0"/>
          </a:p>
        </p:txBody>
      </p:sp>
    </p:spTree>
    <p:extLst>
      <p:ext uri="{BB962C8B-B14F-4D97-AF65-F5344CB8AC3E}">
        <p14:creationId xmlns:p14="http://schemas.microsoft.com/office/powerpoint/2010/main" val="500506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1.7.Ambalaj Çeşitleri</a:t>
            </a:r>
            <a:br>
              <a:rPr lang="tr-TR" b="1" dirty="0"/>
            </a:br>
            <a:r>
              <a:rPr lang="tr-TR" sz="2700" b="1" dirty="0" smtClean="0"/>
              <a:t>- 1.7.2</a:t>
            </a:r>
            <a:r>
              <a:rPr lang="tr-TR" sz="2700" b="1" dirty="0"/>
              <a:t>. Genel Ambalaj Sınıflandırılması</a:t>
            </a:r>
            <a:r>
              <a:rPr lang="en-US" dirty="0"/>
              <a:t/>
            </a:r>
            <a:br>
              <a:rPr lang="en-US" dirty="0"/>
            </a:br>
            <a:r>
              <a:rPr lang="en-US" dirty="0"/>
              <a:t/>
            </a:r>
            <a:br>
              <a:rPr lang="en-US" dirty="0"/>
            </a:br>
            <a:r>
              <a:rPr lang="en-US" dirty="0"/>
              <a:t/>
            </a:r>
            <a:br>
              <a:rPr lang="en-US" dirty="0"/>
            </a:br>
            <a:endParaRPr lang="en-US" dirty="0"/>
          </a:p>
        </p:txBody>
      </p:sp>
      <p:sp>
        <p:nvSpPr>
          <p:cNvPr id="3" name="İçerik Yer Tutucusu 2"/>
          <p:cNvSpPr>
            <a:spLocks noGrp="1"/>
          </p:cNvSpPr>
          <p:nvPr>
            <p:ph idx="1"/>
          </p:nvPr>
        </p:nvSpPr>
        <p:spPr/>
        <p:txBody>
          <a:bodyPr/>
          <a:lstStyle/>
          <a:p>
            <a:r>
              <a:rPr lang="tr-TR" b="1" dirty="0"/>
              <a:t>1.7.2.1. Üretici Açısından</a:t>
            </a:r>
            <a:endParaRPr lang="en-US" dirty="0"/>
          </a:p>
          <a:p>
            <a:pPr marL="0" indent="0">
              <a:buNone/>
            </a:pPr>
            <a:r>
              <a:rPr lang="tr-TR" dirty="0" smtClean="0"/>
              <a:t>	Birçok </a:t>
            </a:r>
            <a:r>
              <a:rPr lang="tr-TR" dirty="0"/>
              <a:t>endüstriyel kuruluşta, "Ambalaj koruyucudur." düşüncesi ile yola çıkılmıştır. Ambalajlar yeni gereksinimleri doğurmaktadır: Şampuanlar, konsantre meyve suları,   çok amaçlı temizleyiciler, hazır kek karışımları,   dondurulmuş yiyecekler ve daha birçok değişik ürünü ambalajlama, üreticiler için farklı üretim çeşitleri ortaya çıkarmaktadır. Günümüzde ürünler ambalajları ile var olabilmektedir.</a:t>
            </a:r>
            <a:endParaRPr lang="en-US" dirty="0"/>
          </a:p>
          <a:p>
            <a:endParaRPr lang="en-US" dirty="0"/>
          </a:p>
        </p:txBody>
      </p:sp>
    </p:spTree>
    <p:extLst>
      <p:ext uri="{BB962C8B-B14F-4D97-AF65-F5344CB8AC3E}">
        <p14:creationId xmlns:p14="http://schemas.microsoft.com/office/powerpoint/2010/main" val="1310827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1.7.Ambalaj Çeşitleri</a:t>
            </a:r>
            <a:br>
              <a:rPr lang="tr-TR" b="1" dirty="0"/>
            </a:br>
            <a:r>
              <a:rPr lang="tr-TR" sz="2700" b="1" dirty="0"/>
              <a:t>- 1.7.2. Genel Ambalaj Sınıflandırılması</a:t>
            </a:r>
            <a:r>
              <a:rPr lang="en-US" dirty="0"/>
              <a:t/>
            </a:r>
            <a:br>
              <a:rPr lang="en-US" dirty="0"/>
            </a:br>
            <a:r>
              <a:rPr lang="en-US" dirty="0"/>
              <a:t/>
            </a:r>
            <a:br>
              <a:rPr lang="en-US" dirty="0"/>
            </a:br>
            <a:r>
              <a:rPr lang="en-US" dirty="0"/>
              <a:t/>
            </a:r>
            <a:br>
              <a:rPr lang="en-US" dirty="0"/>
            </a:br>
            <a:endParaRPr lang="en-US" dirty="0"/>
          </a:p>
        </p:txBody>
      </p:sp>
      <p:sp>
        <p:nvSpPr>
          <p:cNvPr id="3" name="İçerik Yer Tutucusu 2"/>
          <p:cNvSpPr>
            <a:spLocks noGrp="1"/>
          </p:cNvSpPr>
          <p:nvPr>
            <p:ph idx="1"/>
          </p:nvPr>
        </p:nvSpPr>
        <p:spPr/>
        <p:txBody>
          <a:bodyPr>
            <a:normAutofit fontScale="92500" lnSpcReduction="20000"/>
          </a:bodyPr>
          <a:lstStyle/>
          <a:p>
            <a:r>
              <a:rPr lang="tr-TR" b="1" dirty="0"/>
              <a:t>1.7.2.2. Dağıtıcı </a:t>
            </a:r>
            <a:r>
              <a:rPr lang="tr-TR" b="1" dirty="0" smtClean="0"/>
              <a:t>Açısından</a:t>
            </a:r>
            <a:endParaRPr lang="en-US" dirty="0" smtClean="0"/>
          </a:p>
          <a:p>
            <a:pPr marL="0" indent="0">
              <a:buNone/>
            </a:pPr>
            <a:r>
              <a:rPr lang="tr-TR" dirty="0" smtClean="0"/>
              <a:t>	Güçlü bir ambalaj, içerdiği ürünlerin sunum noktasına hasarsız ulaşmasını sağlar. Nakliye ambalajları dönüşümlü malzemeden yapılırken nakliye sürecinde sağladığı kolaylık ve güven, sunum noktasında dikkati çekebilecek nitelik ve tüketiciye sağladığı kullanım kolaylığı gibi özellikleri benimsenmiştir. Ürün nakliyesinde kullanılan oluklu mukavvalar ekstra ağırlık ekleyici olarak kullanıldıklarından ambalajlama kavramının dışında tutulmaktadır.</a:t>
            </a:r>
            <a:endParaRPr lang="en-US" dirty="0"/>
          </a:p>
          <a:p>
            <a:pPr marL="0" indent="0">
              <a:buNone/>
            </a:pPr>
            <a:r>
              <a:rPr lang="tr-TR" dirty="0" smtClean="0"/>
              <a:t>	Ürünü </a:t>
            </a:r>
            <a:r>
              <a:rPr lang="tr-TR" dirty="0"/>
              <a:t>riske en açık olduğu süreç olan nakliye ve dağıtımda korudukları için karton ambalajlar, bu sektörde çok önemlidir. Bu nedenle ambalajın üretimle tüketim arasındaki bağlantı kurucu rolüne dikkat edilecek olursa nakliye kartonlarının ne denli önemli oldukları da algılanabilir. Çünkü nakliye ambalajları daima tüketicinin gözünden uzak tutulur</a:t>
            </a:r>
            <a:r>
              <a:rPr lang="tr-TR" dirty="0" smtClean="0"/>
              <a:t>.</a:t>
            </a:r>
            <a:endParaRPr lang="en-US" dirty="0"/>
          </a:p>
          <a:p>
            <a:pPr marL="0" indent="0">
              <a:buNone/>
            </a:pPr>
            <a:r>
              <a:rPr lang="tr-TR" dirty="0" smtClean="0"/>
              <a:t>	Sandık </a:t>
            </a:r>
            <a:r>
              <a:rPr lang="tr-TR" dirty="0"/>
              <a:t>ve çuval gibi ambalajlar taşımacılık veya depolamada kullanılır. Hiçbir zaman raflarda  görmediğiniz  nakliye  ambalajları  da  ürünün  bir  parçasıdır.  Herhangi  bir  yerde üretilen biranın, uygun bir ambalajı olmadığı takdirde satılabilme imkânı yoktur. Nakliye ambalajlarının genellikle çok işlevi olan birkaç tabakası vardır.</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693176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1.7.Ambalaj Çeşitleri</a:t>
            </a:r>
            <a:br>
              <a:rPr lang="tr-TR" b="1" dirty="0"/>
            </a:br>
            <a:r>
              <a:rPr lang="tr-TR" sz="2700" b="1" dirty="0"/>
              <a:t>- 1.7.2. Genel Ambalaj Sınıflandırılması</a:t>
            </a:r>
            <a:r>
              <a:rPr lang="en-US" dirty="0"/>
              <a:t/>
            </a:r>
            <a:br>
              <a:rPr lang="en-US" dirty="0"/>
            </a:br>
            <a:r>
              <a:rPr lang="en-US" dirty="0"/>
              <a:t/>
            </a:r>
            <a:br>
              <a:rPr lang="en-US" dirty="0"/>
            </a:br>
            <a:r>
              <a:rPr lang="en-US" dirty="0"/>
              <a:t/>
            </a:r>
            <a:br>
              <a:rPr lang="en-US" dirty="0"/>
            </a:br>
            <a:endParaRPr lang="en-US" dirty="0"/>
          </a:p>
        </p:txBody>
      </p:sp>
      <p:sp>
        <p:nvSpPr>
          <p:cNvPr id="3" name="İçerik Yer Tutucusu 2"/>
          <p:cNvSpPr>
            <a:spLocks noGrp="1"/>
          </p:cNvSpPr>
          <p:nvPr>
            <p:ph idx="1"/>
          </p:nvPr>
        </p:nvSpPr>
        <p:spPr/>
        <p:txBody>
          <a:bodyPr/>
          <a:lstStyle/>
          <a:p>
            <a:r>
              <a:rPr lang="tr-TR" b="1" dirty="0"/>
              <a:t>1.7.2.3. Satıcı Açısından</a:t>
            </a:r>
            <a:endParaRPr lang="en-US" dirty="0"/>
          </a:p>
          <a:p>
            <a:pPr marL="0" indent="0">
              <a:buNone/>
            </a:pPr>
            <a:r>
              <a:rPr lang="tr-TR" dirty="0"/>
              <a:t>	</a:t>
            </a:r>
            <a:r>
              <a:rPr lang="tr-TR" dirty="0" smtClean="0"/>
              <a:t>Bakkalın </a:t>
            </a:r>
            <a:r>
              <a:rPr lang="tr-TR" dirty="0"/>
              <a:t>unu koyarak sattığı kese kağıdı bir ambalaj değildir. Ancak bir kiloluk unları daha önceden tartarak paketlemiş ve etiketlemişse bu bir ambalajdır. Ambalaj ürünün, hazırlama aşamasının ve ortaya çıkan ürünün bilgilendirici etiketinin tümünü kapsar. Dev boyutlu perakende marketleri için bu tür ambalajlar da renkli ve çekici, sunum noktasına uygun niteliğe kavuşturulmuştur. Satıcının katkısı olmaksızın daha çok ürünün satılmasına yardımcı olması beklenir ve ürünle birlikte tüketicinin evine gider.</a:t>
            </a:r>
            <a:endParaRPr lang="en-US" dirty="0"/>
          </a:p>
        </p:txBody>
      </p:sp>
    </p:spTree>
    <p:extLst>
      <p:ext uri="{BB962C8B-B14F-4D97-AF65-F5344CB8AC3E}">
        <p14:creationId xmlns:p14="http://schemas.microsoft.com/office/powerpoint/2010/main" val="1480452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1.7.Ambalaj Çeşitleri</a:t>
            </a:r>
            <a:br>
              <a:rPr lang="tr-TR" b="1" dirty="0"/>
            </a:br>
            <a:r>
              <a:rPr lang="tr-TR" sz="2700" b="1" dirty="0"/>
              <a:t>- 1.7.2. Genel Ambalaj Sınıflandırılması</a:t>
            </a:r>
            <a:r>
              <a:rPr lang="en-US" dirty="0"/>
              <a:t/>
            </a:r>
            <a:br>
              <a:rPr lang="en-US" dirty="0"/>
            </a:br>
            <a:r>
              <a:rPr lang="en-US" dirty="0"/>
              <a:t/>
            </a:r>
            <a:br>
              <a:rPr lang="en-US" dirty="0"/>
            </a:br>
            <a:r>
              <a:rPr lang="en-US" dirty="0"/>
              <a:t/>
            </a:r>
            <a:br>
              <a:rPr lang="en-US" dirty="0"/>
            </a:br>
            <a:endParaRPr lang="en-US" dirty="0"/>
          </a:p>
        </p:txBody>
      </p:sp>
      <p:sp>
        <p:nvSpPr>
          <p:cNvPr id="3" name="İçerik Yer Tutucusu 2"/>
          <p:cNvSpPr>
            <a:spLocks noGrp="1"/>
          </p:cNvSpPr>
          <p:nvPr>
            <p:ph idx="1"/>
          </p:nvPr>
        </p:nvSpPr>
        <p:spPr/>
        <p:txBody>
          <a:bodyPr>
            <a:normAutofit/>
          </a:bodyPr>
          <a:lstStyle/>
          <a:p>
            <a:r>
              <a:rPr lang="tr-TR" b="1" dirty="0"/>
              <a:t>1.7.2.4. Tüketici Açısından</a:t>
            </a:r>
            <a:endParaRPr lang="en-US" dirty="0"/>
          </a:p>
          <a:p>
            <a:pPr marL="0" indent="0">
              <a:buNone/>
            </a:pPr>
            <a:r>
              <a:rPr lang="tr-TR" dirty="0" smtClean="0"/>
              <a:t>	Ambalaj </a:t>
            </a:r>
            <a:r>
              <a:rPr lang="tr-TR" dirty="0"/>
              <a:t>iletişimi sağlar. Genelde alışveriş torbaları ve hediye ambalajları, ambalaj kavramı içinde göz ardı edilmektedir. Bunların herhangi bir ürünle doğrudan ilişkilerinin olmadığı  düşünülmektedir.  Ancak  torbalar  ve  ambalaj  kâğıtları  tüketici  için  tanıtıcı özelliklere sahiptir. Tüketici ürünü ambalajları, tüketicinin çöp tenekesine gider. Bu nedenle tek kullanımlık olmaları sonucunda zayıf malzemeden yapılabilir.</a:t>
            </a:r>
            <a:endParaRPr lang="en-US" dirty="0"/>
          </a:p>
          <a:p>
            <a:pPr marL="0" indent="0">
              <a:buNone/>
            </a:pPr>
            <a:r>
              <a:rPr lang="tr-TR" dirty="0" smtClean="0"/>
              <a:t>	Birinci </a:t>
            </a:r>
            <a:r>
              <a:rPr lang="tr-TR" dirty="0"/>
              <a:t>tür kartonlar, self servis mağaza ve marketlerde dikkati çekmeyi amaçlarken tüketiciyle birlikte evlerine gitmez. Her türlü kutu, şişe, çanta, paketleme kâğıdı ve tıpalı </a:t>
            </a:r>
            <a:r>
              <a:rPr lang="tr-TR" dirty="0" smtClean="0"/>
              <a:t>şişe</a:t>
            </a:r>
            <a:r>
              <a:rPr lang="tr-TR" dirty="0"/>
              <a:t> </a:t>
            </a:r>
            <a:r>
              <a:rPr lang="tr-TR" dirty="0" smtClean="0"/>
              <a:t>vb</a:t>
            </a:r>
            <a:r>
              <a:rPr lang="tr-TR" dirty="0"/>
              <a:t>.   ambalajlar   ise   tüketiciye   ürünleri   ulaştırır.   Ambalaj;   endüstri   ile   </a:t>
            </a:r>
            <a:r>
              <a:rPr lang="tr-TR" dirty="0" smtClean="0"/>
              <a:t>tüketicinin</a:t>
            </a:r>
            <a:r>
              <a:rPr lang="tr-TR" dirty="0"/>
              <a:t> </a:t>
            </a:r>
            <a:r>
              <a:rPr lang="tr-TR" dirty="0" smtClean="0"/>
              <a:t>gereksinimleri</a:t>
            </a:r>
            <a:r>
              <a:rPr lang="tr-TR" dirty="0"/>
              <a:t>, beğeni ve beklentileri arasındaki bağlantı zinciridir.</a:t>
            </a:r>
            <a:endParaRPr lang="en-US" dirty="0"/>
          </a:p>
          <a:p>
            <a:endParaRPr lang="en-US" dirty="0"/>
          </a:p>
        </p:txBody>
      </p:sp>
    </p:spTree>
    <p:extLst>
      <p:ext uri="{BB962C8B-B14F-4D97-AF65-F5344CB8AC3E}">
        <p14:creationId xmlns:p14="http://schemas.microsoft.com/office/powerpoint/2010/main" val="3417134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1.7.Ambalaj Çeşitleri</a:t>
            </a:r>
            <a:br>
              <a:rPr lang="tr-TR" b="1" dirty="0"/>
            </a:br>
            <a:r>
              <a:rPr lang="tr-TR" sz="2700" b="1" dirty="0"/>
              <a:t>- 1.7.2. Genel Ambalaj Sınıflandırılması</a:t>
            </a:r>
            <a:r>
              <a:rPr lang="en-US" dirty="0"/>
              <a:t/>
            </a:r>
            <a:br>
              <a:rPr lang="en-US" dirty="0"/>
            </a:br>
            <a:r>
              <a:rPr lang="en-US" dirty="0"/>
              <a:t/>
            </a:r>
            <a:br>
              <a:rPr lang="en-US" dirty="0"/>
            </a:br>
            <a:r>
              <a:rPr lang="en-US" dirty="0"/>
              <a:t/>
            </a:r>
            <a:br>
              <a:rPr lang="en-US" dirty="0"/>
            </a:br>
            <a:endParaRPr lang="en-US" dirty="0"/>
          </a:p>
        </p:txBody>
      </p:sp>
      <p:sp>
        <p:nvSpPr>
          <p:cNvPr id="3" name="İçerik Yer Tutucusu 2"/>
          <p:cNvSpPr>
            <a:spLocks noGrp="1"/>
          </p:cNvSpPr>
          <p:nvPr>
            <p:ph idx="1"/>
          </p:nvPr>
        </p:nvSpPr>
        <p:spPr/>
        <p:txBody>
          <a:bodyPr>
            <a:normAutofit lnSpcReduction="10000"/>
          </a:bodyPr>
          <a:lstStyle/>
          <a:p>
            <a:r>
              <a:rPr lang="tr-TR" b="1" dirty="0"/>
              <a:t>1.7.2.5. Mamul Kabı Olarak Ambalajlar</a:t>
            </a:r>
            <a:endParaRPr lang="en-US" dirty="0"/>
          </a:p>
          <a:p>
            <a:pPr marL="0" indent="0">
              <a:buNone/>
            </a:pPr>
            <a:r>
              <a:rPr lang="tr-TR" dirty="0"/>
              <a:t>	</a:t>
            </a:r>
            <a:r>
              <a:rPr lang="tr-TR" dirty="0" smtClean="0"/>
              <a:t>Bu </a:t>
            </a:r>
            <a:r>
              <a:rPr lang="tr-TR" dirty="0"/>
              <a:t>tür ambalajlar, içinde bulunan mamulün taşıyıcı dış kabuğunu oluşturan ambalajlardır. Taşıdıkları ürün veya mamuller katı, toz, sıvı veya gaz hâlinde bulunabilir. İçinde barındıkları ürün /mamule hem taşıyıcı, hem de saran kılıf görevi görürler.</a:t>
            </a:r>
            <a:endParaRPr lang="en-US" dirty="0"/>
          </a:p>
          <a:p>
            <a:pPr marL="0" indent="0">
              <a:buNone/>
            </a:pPr>
            <a:r>
              <a:rPr lang="tr-TR" dirty="0"/>
              <a:t>	</a:t>
            </a:r>
            <a:r>
              <a:rPr lang="tr-TR" dirty="0" smtClean="0"/>
              <a:t>Taşıyıcı </a:t>
            </a:r>
            <a:r>
              <a:rPr lang="tr-TR" dirty="0"/>
              <a:t>ve koruyucu özelliktedirler. Örneğin, deterjan ambalajı olan karton kutular katı- toz mamuller için bir mamul kabıdır.   Aynı zamanda metal </a:t>
            </a:r>
            <a:r>
              <a:rPr lang="tr-TR" dirty="0" err="1"/>
              <a:t>aerosoller</a:t>
            </a:r>
            <a:r>
              <a:rPr lang="tr-TR" dirty="0"/>
              <a:t>, biçim kimliği olmayan sıvı kapları (püskürtmeli temizleyiciler için kullanılanlar gibi) mamul kabı ambalajı sınıfına   girer.   Mamul   kabı   olan   ambalajlar   genelde   temel   tüketim   maddelerinin ambalajlaması gereksinimine cevap verir. Bu yüzden genel olarak kullanım süreleri kısa, kullanımları bir seferliktir (kutu süt, deterjan kutuları, gıda ürünleri vb.) ve birincil temel tüketici gereksinimlerine cevap verir.</a:t>
            </a:r>
            <a:endParaRPr lang="en-US" dirty="0"/>
          </a:p>
          <a:p>
            <a:endParaRPr lang="en-US" dirty="0"/>
          </a:p>
        </p:txBody>
      </p:sp>
    </p:spTree>
    <p:extLst>
      <p:ext uri="{BB962C8B-B14F-4D97-AF65-F5344CB8AC3E}">
        <p14:creationId xmlns:p14="http://schemas.microsoft.com/office/powerpoint/2010/main" val="17793538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1.7.Ambalaj Çeşitleri</a:t>
            </a:r>
            <a:br>
              <a:rPr lang="tr-TR" b="1" dirty="0"/>
            </a:br>
            <a:r>
              <a:rPr lang="tr-TR" b="1" dirty="0"/>
              <a:t>- 1.7.2. Genel Ambalaj Sınıflandırılması</a:t>
            </a:r>
            <a:r>
              <a:rPr lang="en-US" dirty="0"/>
              <a:t/>
            </a:r>
            <a:br>
              <a:rPr lang="en-US" dirty="0"/>
            </a:br>
            <a:r>
              <a:rPr lang="en-US" dirty="0"/>
              <a:t/>
            </a:r>
            <a:br>
              <a:rPr lang="en-US" dirty="0"/>
            </a:br>
            <a:r>
              <a:rPr lang="en-US" dirty="0"/>
              <a:t/>
            </a:r>
            <a:br>
              <a:rPr lang="en-US" dirty="0"/>
            </a:br>
            <a:endParaRPr lang="en-US" dirty="0"/>
          </a:p>
        </p:txBody>
      </p:sp>
      <p:sp>
        <p:nvSpPr>
          <p:cNvPr id="3" name="İçerik Yer Tutucusu 2"/>
          <p:cNvSpPr>
            <a:spLocks noGrp="1"/>
          </p:cNvSpPr>
          <p:nvPr>
            <p:ph idx="1"/>
          </p:nvPr>
        </p:nvSpPr>
        <p:spPr/>
        <p:txBody>
          <a:bodyPr/>
          <a:lstStyle/>
          <a:p>
            <a:r>
              <a:rPr lang="tr-TR" b="1" dirty="0"/>
              <a:t>1.7.2.6. Ürün Olarak Ambalajlar</a:t>
            </a:r>
            <a:endParaRPr lang="en-US" dirty="0"/>
          </a:p>
          <a:p>
            <a:pPr marL="0" indent="0">
              <a:buNone/>
            </a:pPr>
            <a:r>
              <a:rPr lang="tr-TR" dirty="0" smtClean="0"/>
              <a:t>	Bu </a:t>
            </a:r>
            <a:r>
              <a:rPr lang="tr-TR" dirty="0"/>
              <a:t>tür ambalajlar içinde taşıdığı ürünün tasarım süreçlerini geçirerek ürün  hâline gelmiş ambalaj türleridir. Üreticilerin genelde imaj oluşturmak amacı ile üretime soktuğu ambalajlardır. Kendileri de en az içinde taşıdıkları ürün kadar kendi imajı olan ambalajlardır. Birincil temel tüketim ihtiyaçları olmayıp ancak lüks de sayılmayacak ürün ambalajlarıdır. Genelde tüketicinin uzun süre çevresinde bulunmasından rahatsız olmayacağı ya da tekrar kullanıma  fırsat  veren  ürünlerdir  (Şampuan,  meşrubat  şişeleri,  motor  yağı  şişeleri  vb.) Genelde ikincil temel tüketici gereksinimlerine cevap verir.</a:t>
            </a:r>
            <a:endParaRPr lang="en-US" dirty="0"/>
          </a:p>
          <a:p>
            <a:endParaRPr lang="en-US" dirty="0"/>
          </a:p>
        </p:txBody>
      </p:sp>
    </p:spTree>
    <p:extLst>
      <p:ext uri="{BB962C8B-B14F-4D97-AF65-F5344CB8AC3E}">
        <p14:creationId xmlns:p14="http://schemas.microsoft.com/office/powerpoint/2010/main" val="287923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783" y="2464158"/>
            <a:ext cx="10089405" cy="1320800"/>
          </a:xfrm>
        </p:spPr>
        <p:txBody>
          <a:bodyPr>
            <a:noAutofit/>
          </a:bodyPr>
          <a:lstStyle/>
          <a:p>
            <a:r>
              <a:rPr lang="tr-TR" sz="5400" dirty="0" smtClean="0"/>
              <a:t>1. Ambalajın </a:t>
            </a:r>
            <a:r>
              <a:rPr lang="tr-TR" sz="5400" dirty="0"/>
              <a:t>Temel Malzemeleri</a:t>
            </a:r>
            <a:br>
              <a:rPr lang="tr-TR" sz="5400" dirty="0"/>
            </a:br>
            <a:endParaRPr lang="en-US" sz="5400" dirty="0"/>
          </a:p>
        </p:txBody>
      </p:sp>
    </p:spTree>
    <p:extLst>
      <p:ext uri="{BB962C8B-B14F-4D97-AF65-F5344CB8AC3E}">
        <p14:creationId xmlns:p14="http://schemas.microsoft.com/office/powerpoint/2010/main" val="10414201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1.7.Ambalaj Çeşitleri</a:t>
            </a:r>
            <a:br>
              <a:rPr lang="tr-TR" b="1" dirty="0"/>
            </a:br>
            <a:r>
              <a:rPr lang="tr-TR" b="1" dirty="0"/>
              <a:t>- 1.7.2. Genel Ambalaj Sınıflandırılması</a:t>
            </a:r>
            <a:r>
              <a:rPr lang="en-US" dirty="0"/>
              <a:t/>
            </a:r>
            <a:br>
              <a:rPr lang="en-US" dirty="0"/>
            </a:br>
            <a:r>
              <a:rPr lang="en-US" dirty="0"/>
              <a:t/>
            </a:r>
            <a:br>
              <a:rPr lang="en-US" dirty="0"/>
            </a:br>
            <a:r>
              <a:rPr lang="en-US" dirty="0"/>
              <a:t/>
            </a:r>
            <a:br>
              <a:rPr lang="en-US" dirty="0"/>
            </a:br>
            <a:endParaRPr lang="en-US" dirty="0"/>
          </a:p>
        </p:txBody>
      </p:sp>
      <p:sp>
        <p:nvSpPr>
          <p:cNvPr id="3" name="İçerik Yer Tutucusu 2"/>
          <p:cNvSpPr>
            <a:spLocks noGrp="1"/>
          </p:cNvSpPr>
          <p:nvPr>
            <p:ph idx="1"/>
          </p:nvPr>
        </p:nvSpPr>
        <p:spPr/>
        <p:txBody>
          <a:bodyPr/>
          <a:lstStyle/>
          <a:p>
            <a:r>
              <a:rPr lang="tr-TR" b="1" dirty="0"/>
              <a:t>1.7.2.7. Firma Statü Simgesi Olarak Ambalajlar</a:t>
            </a:r>
            <a:endParaRPr lang="en-US" dirty="0"/>
          </a:p>
          <a:p>
            <a:pPr marL="0" indent="0">
              <a:buNone/>
            </a:pPr>
            <a:r>
              <a:rPr lang="tr-TR" dirty="0" smtClean="0"/>
              <a:t>	Bu </a:t>
            </a:r>
            <a:r>
              <a:rPr lang="tr-TR" dirty="0"/>
              <a:t>tür ambalajlar da ürün ambalajlar gibi içindeki ürün / mamulün geçtiği tasarım süreçlerinden geçerek titizlikle tasarlanır. Bu ambalaj diğer iki tür ambalajdan farklı özelliktedir. Temel tüketici gereksinimi değildir. Lüks tüketici gereksinimlerine cevap verir. Tüketici sınıflarına göre lüks kavramı değişiklik gösterir. Ancak her sınıfın gereksinimlerine cevap verebilecek lüks tüketim malları  bulunmaktadır. Firma, kendi şartlarına uygun en yüksek kaliteli  ürün ambalajını  üretir. Bu  yolla tüketicisini  etkilemek ister.  Firma  statü simgesi olan ambalajlar uzun süre tüketiciyle ilişkide olur. Bu ambalajlara tüketicilerin üçüncül gereksinimlerine (parfüm, kozmetik, saat, takı ambalajları vb.) cevap veren ambalajlardır denilebilir.</a:t>
            </a:r>
            <a:endParaRPr lang="en-US" dirty="0"/>
          </a:p>
          <a:p>
            <a:endParaRPr lang="en-US" dirty="0"/>
          </a:p>
        </p:txBody>
      </p:sp>
    </p:spTree>
    <p:extLst>
      <p:ext uri="{BB962C8B-B14F-4D97-AF65-F5344CB8AC3E}">
        <p14:creationId xmlns:p14="http://schemas.microsoft.com/office/powerpoint/2010/main" val="3046995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1.7.Ambalaj Çeşitleri</a:t>
            </a:r>
            <a:br>
              <a:rPr lang="tr-TR" b="1" dirty="0"/>
            </a:br>
            <a:r>
              <a:rPr lang="tr-TR" sz="2700" b="1" dirty="0" smtClean="0"/>
              <a:t>- 1.7.3</a:t>
            </a:r>
            <a:r>
              <a:rPr lang="tr-TR" sz="2700" b="1" dirty="0"/>
              <a:t>. Perakende Satışta Sunum Şekline Göre Ambalajlar</a:t>
            </a: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İçerik Yer Tutucusu 2"/>
          <p:cNvSpPr>
            <a:spLocks noGrp="1"/>
          </p:cNvSpPr>
          <p:nvPr>
            <p:ph idx="1"/>
          </p:nvPr>
        </p:nvSpPr>
        <p:spPr/>
        <p:txBody>
          <a:bodyPr>
            <a:normAutofit fontScale="92500" lnSpcReduction="10000"/>
          </a:bodyPr>
          <a:lstStyle/>
          <a:p>
            <a:r>
              <a:rPr lang="tr-TR" b="1" dirty="0"/>
              <a:t>1.7.3.1. </a:t>
            </a:r>
            <a:r>
              <a:rPr lang="tr-TR" b="1" dirty="0" err="1"/>
              <a:t>Multiünite</a:t>
            </a:r>
            <a:r>
              <a:rPr lang="tr-TR" b="1" dirty="0"/>
              <a:t> Ambalajlar</a:t>
            </a:r>
            <a:endParaRPr lang="en-US" dirty="0"/>
          </a:p>
          <a:p>
            <a:pPr marL="0" indent="0">
              <a:buNone/>
            </a:pPr>
            <a:r>
              <a:rPr lang="tr-TR" dirty="0"/>
              <a:t>	</a:t>
            </a:r>
            <a:r>
              <a:rPr lang="tr-TR" dirty="0" err="1" smtClean="0"/>
              <a:t>Multiünite</a:t>
            </a:r>
            <a:r>
              <a:rPr lang="tr-TR" dirty="0" smtClean="0"/>
              <a:t> </a:t>
            </a:r>
            <a:r>
              <a:rPr lang="tr-TR" dirty="0"/>
              <a:t>ambalaj aynı ağırlıkta olan aynı cins iki veya daha fazla ambalajlı, etiketli malın perakende satışa arz edilmek üzere tekrar ambalajlanıp etiketlenmesidir. Amerikan meşru ambalajlama ve etiketleme tüzüğü bu tip ambalajlarda net muhteva belirlenmesini şu şekilde düzenlemeye tabi </a:t>
            </a:r>
            <a:r>
              <a:rPr lang="tr-TR" dirty="0" smtClean="0"/>
              <a:t>tutmaktadır:</a:t>
            </a:r>
            <a:endParaRPr lang="tr-TR" dirty="0"/>
          </a:p>
          <a:p>
            <a:pPr marL="0" indent="0">
              <a:buNone/>
            </a:pPr>
            <a:r>
              <a:rPr lang="tr-TR" dirty="0" smtClean="0"/>
              <a:t>	- Bireysel </a:t>
            </a:r>
            <a:r>
              <a:rPr lang="tr-TR" dirty="0"/>
              <a:t>olarak ambalajlanmış ve etiketlenmiş ünitelerin sayısı</a:t>
            </a:r>
            <a:endParaRPr lang="en-US" dirty="0"/>
          </a:p>
          <a:p>
            <a:pPr marL="0" indent="0">
              <a:buNone/>
            </a:pPr>
            <a:r>
              <a:rPr lang="tr-TR" dirty="0" smtClean="0"/>
              <a:t>	- Bu </a:t>
            </a:r>
            <a:r>
              <a:rPr lang="tr-TR" dirty="0"/>
              <a:t>ünitelerin her birinin miktarı</a:t>
            </a:r>
            <a:endParaRPr lang="en-US" dirty="0"/>
          </a:p>
          <a:p>
            <a:pPr marL="0" indent="0">
              <a:buNone/>
            </a:pPr>
            <a:r>
              <a:rPr lang="tr-TR" dirty="0"/>
              <a:t>	</a:t>
            </a:r>
            <a:r>
              <a:rPr lang="tr-TR" dirty="0" smtClean="0"/>
              <a:t>- </a:t>
            </a:r>
            <a:r>
              <a:rPr lang="tr-TR" dirty="0" err="1"/>
              <a:t>Multiünite</a:t>
            </a:r>
            <a:r>
              <a:rPr lang="tr-TR" dirty="0"/>
              <a:t> ambalajın toplam miktarı</a:t>
            </a:r>
            <a:endParaRPr lang="en-US" dirty="0"/>
          </a:p>
          <a:p>
            <a:pPr marL="0" indent="0">
              <a:buNone/>
            </a:pPr>
            <a:r>
              <a:rPr lang="tr-TR" dirty="0" smtClean="0"/>
              <a:t>	Şayet </a:t>
            </a:r>
            <a:r>
              <a:rPr lang="tr-TR" dirty="0" err="1"/>
              <a:t>multiünite</a:t>
            </a:r>
            <a:r>
              <a:rPr lang="tr-TR" dirty="0"/>
              <a:t> ambalajın içindeki ambalajları münferit olarak satmak söz konusu ise yukarıdaki düzenlemeye harfiyen uymak gerekir. Ancak bu söz konusu değil de </a:t>
            </a:r>
            <a:r>
              <a:rPr lang="tr-TR" dirty="0" err="1"/>
              <a:t>multiünite</a:t>
            </a:r>
            <a:r>
              <a:rPr lang="tr-TR" dirty="0"/>
              <a:t> ambalaj olduğu gibi satılıyor ise içindekileri etiketlemeye gerek kalmadan münferit ambalajların net ağırlığı ile sayısını ve toplam ağırlığı belirtmek yeterlidir.</a:t>
            </a:r>
            <a:endParaRPr lang="en-US" dirty="0"/>
          </a:p>
          <a:p>
            <a:pPr marL="0" indent="0">
              <a:buNone/>
            </a:pPr>
            <a:endParaRPr lang="en-US" dirty="0"/>
          </a:p>
        </p:txBody>
      </p:sp>
    </p:spTree>
    <p:extLst>
      <p:ext uri="{BB962C8B-B14F-4D97-AF65-F5344CB8AC3E}">
        <p14:creationId xmlns:p14="http://schemas.microsoft.com/office/powerpoint/2010/main" val="4115776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1.7.Ambalaj Çeşitleri</a:t>
            </a:r>
            <a:br>
              <a:rPr lang="tr-TR" b="1" dirty="0"/>
            </a:br>
            <a:r>
              <a:rPr lang="tr-TR" sz="2700" b="1" dirty="0"/>
              <a:t>- 1.7.3. Perakende Satışta Sunum Şekline Göre Ambalajlar</a:t>
            </a: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İçerik Yer Tutucusu 2"/>
          <p:cNvSpPr>
            <a:spLocks noGrp="1"/>
          </p:cNvSpPr>
          <p:nvPr>
            <p:ph idx="1"/>
          </p:nvPr>
        </p:nvSpPr>
        <p:spPr/>
        <p:txBody>
          <a:bodyPr>
            <a:normAutofit/>
          </a:bodyPr>
          <a:lstStyle/>
          <a:p>
            <a:pPr marL="0" indent="0">
              <a:buNone/>
            </a:pPr>
            <a:r>
              <a:rPr lang="tr-TR" b="1" dirty="0"/>
              <a:t>1.7.3.2. Varyete Ambalajlar</a:t>
            </a:r>
            <a:endParaRPr lang="en-US" dirty="0"/>
          </a:p>
          <a:p>
            <a:pPr marL="0" indent="0">
              <a:buNone/>
            </a:pPr>
            <a:r>
              <a:rPr lang="tr-TR" dirty="0" smtClean="0"/>
              <a:t>	Birden </a:t>
            </a:r>
            <a:r>
              <a:rPr lang="tr-TR" dirty="0"/>
              <a:t>fazla ve birbirine benzeyen ama birbirinin aynı olmayan ambalajlı mal içeren ve perakende ticarete arz edilen ambalajdır. Mallar içerik olarak aynıdır. Ancak ağırlık, hacim, kalite veya görünüş itibariyle birbirinden farklıdır. Böyle bir ambalajda net miktar şöyle ifade edilir:</a:t>
            </a:r>
            <a:endParaRPr lang="en-US" dirty="0"/>
          </a:p>
          <a:p>
            <a:pPr marL="0" indent="0">
              <a:buNone/>
            </a:pPr>
            <a:r>
              <a:rPr lang="tr-TR" dirty="0" smtClean="0"/>
              <a:t>	- Aynı </a:t>
            </a:r>
            <a:r>
              <a:rPr lang="tr-TR" dirty="0"/>
              <a:t>olan malların sayısı ve net ağırlığı alt alta </a:t>
            </a:r>
            <a:r>
              <a:rPr lang="tr-TR" dirty="0" smtClean="0"/>
              <a:t>yazılır.</a:t>
            </a:r>
            <a:endParaRPr lang="tr-TR" dirty="0"/>
          </a:p>
          <a:p>
            <a:pPr marL="0" indent="0">
              <a:buNone/>
            </a:pPr>
            <a:r>
              <a:rPr lang="tr-TR" dirty="0" smtClean="0"/>
              <a:t>	- Toplam </a:t>
            </a:r>
            <a:r>
              <a:rPr lang="tr-TR" dirty="0"/>
              <a:t>sayı ve net ağırlığı ayrıca kaybedilir</a:t>
            </a:r>
            <a:r>
              <a:rPr lang="tr-TR" dirty="0" smtClean="0"/>
              <a:t>.</a:t>
            </a:r>
            <a:r>
              <a:rPr lang="tr-TR" dirty="0"/>
              <a:t> </a:t>
            </a:r>
            <a:endParaRPr lang="en-US" dirty="0"/>
          </a:p>
          <a:p>
            <a:pPr marL="0" indent="0">
              <a:buNone/>
            </a:pPr>
            <a:r>
              <a:rPr lang="tr-TR" dirty="0" smtClean="0"/>
              <a:t>	Şayet </a:t>
            </a:r>
            <a:r>
              <a:rPr lang="tr-TR" dirty="0"/>
              <a:t>bu malların her biri münferiden satışa arz edilecek ise her birinin </a:t>
            </a:r>
            <a:r>
              <a:rPr lang="tr-TR" dirty="0" smtClean="0"/>
              <a:t>münferiden</a:t>
            </a:r>
            <a:r>
              <a:rPr lang="tr-TR" dirty="0"/>
              <a:t> </a:t>
            </a:r>
            <a:r>
              <a:rPr lang="tr-TR" dirty="0" smtClean="0"/>
              <a:t>etiketlenmesi </a:t>
            </a:r>
            <a:r>
              <a:rPr lang="tr-TR" dirty="0"/>
              <a:t>gerekir.</a:t>
            </a:r>
            <a:endParaRPr lang="en-US" dirty="0"/>
          </a:p>
          <a:p>
            <a:endParaRPr lang="en-US" dirty="0"/>
          </a:p>
        </p:txBody>
      </p:sp>
    </p:spTree>
    <p:extLst>
      <p:ext uri="{BB962C8B-B14F-4D97-AF65-F5344CB8AC3E}">
        <p14:creationId xmlns:p14="http://schemas.microsoft.com/office/powerpoint/2010/main" val="381201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1.7.Ambalaj Çeşitleri</a:t>
            </a:r>
            <a:br>
              <a:rPr lang="tr-TR" b="1" dirty="0"/>
            </a:br>
            <a:r>
              <a:rPr lang="tr-TR" sz="2700" b="1" dirty="0"/>
              <a:t>- 1.7.3. Perakende Satışta Sunum Şekline Göre Ambalajlar</a:t>
            </a: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İçerik Yer Tutucusu 2"/>
          <p:cNvSpPr>
            <a:spLocks noGrp="1"/>
          </p:cNvSpPr>
          <p:nvPr>
            <p:ph idx="1"/>
          </p:nvPr>
        </p:nvSpPr>
        <p:spPr/>
        <p:txBody>
          <a:bodyPr/>
          <a:lstStyle/>
          <a:p>
            <a:r>
              <a:rPr lang="tr-TR" b="1" dirty="0"/>
              <a:t>1.7.3.3. Kombinasyon Ambalajlar</a:t>
            </a:r>
            <a:endParaRPr lang="en-US" dirty="0"/>
          </a:p>
          <a:p>
            <a:pPr marL="0" indent="0">
              <a:buNone/>
            </a:pPr>
            <a:r>
              <a:rPr lang="tr-TR" dirty="0"/>
              <a:t>	</a:t>
            </a:r>
            <a:r>
              <a:rPr lang="tr-TR" dirty="0" smtClean="0"/>
              <a:t>Birbirine </a:t>
            </a:r>
            <a:r>
              <a:rPr lang="tr-TR" dirty="0"/>
              <a:t>benzemeyen malları kapsayan bir ambalaj türüdür. Net miktar ifadesi her mal için ayrı ayrı münasip olan tartı veya ölçü olarak belirtilir. Ayrı ayrı satış söz konusu ise her biri için aynı şekilde etiket gerekir.</a:t>
            </a:r>
            <a:endParaRPr lang="en-US" dirty="0"/>
          </a:p>
          <a:p>
            <a:endParaRPr lang="en-US" dirty="0"/>
          </a:p>
        </p:txBody>
      </p:sp>
    </p:spTree>
    <p:extLst>
      <p:ext uri="{BB962C8B-B14F-4D97-AF65-F5344CB8AC3E}">
        <p14:creationId xmlns:p14="http://schemas.microsoft.com/office/powerpoint/2010/main" val="580453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1.7.Ambalaj Çeşitleri</a:t>
            </a:r>
            <a:br>
              <a:rPr lang="tr-TR" b="1" dirty="0"/>
            </a:br>
            <a:r>
              <a:rPr lang="tr-TR" sz="2700" b="1" dirty="0" smtClean="0"/>
              <a:t>- 1.7.4</a:t>
            </a:r>
            <a:r>
              <a:rPr lang="tr-TR" sz="2700" b="1" dirty="0"/>
              <a:t>. Yapıldığı Malzeme Cinslerine Göre Ambalajlar</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İçerik Yer Tutucusu 2"/>
          <p:cNvSpPr>
            <a:spLocks noGrp="1"/>
          </p:cNvSpPr>
          <p:nvPr>
            <p:ph idx="1"/>
          </p:nvPr>
        </p:nvSpPr>
        <p:spPr/>
        <p:txBody>
          <a:bodyPr/>
          <a:lstStyle/>
          <a:p>
            <a:r>
              <a:rPr lang="tr-TR" dirty="0"/>
              <a:t>Burada sınıflandırılması yapılan ambalaj malzemeleri modülün diğer faaliyetlerinde ayrıntılı şekilde işlenecektir.</a:t>
            </a:r>
            <a:endParaRPr lang="en-US" dirty="0"/>
          </a:p>
          <a:p>
            <a:pPr marL="0" indent="0">
              <a:buNone/>
            </a:pPr>
            <a:r>
              <a:rPr lang="tr-TR" dirty="0" smtClean="0"/>
              <a:t>	- Ahşap </a:t>
            </a:r>
            <a:r>
              <a:rPr lang="tr-TR" dirty="0"/>
              <a:t>kökenli ambalaj </a:t>
            </a:r>
            <a:r>
              <a:rPr lang="tr-TR" dirty="0" smtClean="0"/>
              <a:t>malzemeleri</a:t>
            </a:r>
            <a:endParaRPr lang="tr-TR" dirty="0"/>
          </a:p>
          <a:p>
            <a:pPr marL="0" indent="0">
              <a:buNone/>
            </a:pPr>
            <a:r>
              <a:rPr lang="tr-TR" dirty="0" smtClean="0"/>
              <a:t>	- Kâğıt </a:t>
            </a:r>
            <a:r>
              <a:rPr lang="tr-TR" dirty="0"/>
              <a:t>kökenli ambalaj malzemeleri</a:t>
            </a:r>
            <a:endParaRPr lang="en-US" dirty="0"/>
          </a:p>
          <a:p>
            <a:pPr marL="0" indent="0">
              <a:buNone/>
            </a:pPr>
            <a:r>
              <a:rPr lang="tr-TR" dirty="0" smtClean="0"/>
              <a:t>	- Cam </a:t>
            </a:r>
            <a:r>
              <a:rPr lang="tr-TR" dirty="0"/>
              <a:t>kökenli ambalaj malzemeleri</a:t>
            </a:r>
            <a:endParaRPr lang="en-US" dirty="0"/>
          </a:p>
          <a:p>
            <a:pPr marL="0" indent="0">
              <a:buNone/>
            </a:pPr>
            <a:r>
              <a:rPr lang="tr-TR" dirty="0" smtClean="0"/>
              <a:t>	- Plastik </a:t>
            </a:r>
            <a:r>
              <a:rPr lang="tr-TR" dirty="0"/>
              <a:t>kökenli ambalaj malzemeleri</a:t>
            </a:r>
            <a:endParaRPr lang="en-US" dirty="0"/>
          </a:p>
          <a:p>
            <a:pPr marL="0" indent="0">
              <a:buNone/>
            </a:pPr>
            <a:r>
              <a:rPr lang="tr-TR" dirty="0" smtClean="0"/>
              <a:t>	- Metal </a:t>
            </a:r>
            <a:r>
              <a:rPr lang="tr-TR" dirty="0"/>
              <a:t>kökenli ambalaj malzemeleri</a:t>
            </a:r>
            <a:endParaRPr lang="en-US" dirty="0"/>
          </a:p>
          <a:p>
            <a:endParaRPr lang="en-US" dirty="0"/>
          </a:p>
        </p:txBody>
      </p:sp>
    </p:spTree>
    <p:extLst>
      <p:ext uri="{BB962C8B-B14F-4D97-AF65-F5344CB8AC3E}">
        <p14:creationId xmlns:p14="http://schemas.microsoft.com/office/powerpoint/2010/main" val="6187667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2102" y="403538"/>
            <a:ext cx="10571757" cy="1320800"/>
          </a:xfrm>
        </p:spPr>
        <p:txBody>
          <a:bodyPr>
            <a:normAutofit/>
          </a:bodyPr>
          <a:lstStyle/>
          <a:p>
            <a:r>
              <a:rPr lang="tr-TR" sz="3200" b="1" dirty="0"/>
              <a:t>1.8. Ambalajlamada Kullanılan Yastıklama Malzemeleri</a:t>
            </a:r>
            <a:endParaRPr lang="en-US" sz="3200" dirty="0"/>
          </a:p>
        </p:txBody>
      </p:sp>
      <p:sp>
        <p:nvSpPr>
          <p:cNvPr id="3" name="İçerik Yer Tutucusu 2"/>
          <p:cNvSpPr>
            <a:spLocks noGrp="1"/>
          </p:cNvSpPr>
          <p:nvPr>
            <p:ph idx="1"/>
          </p:nvPr>
        </p:nvSpPr>
        <p:spPr/>
        <p:txBody>
          <a:bodyPr/>
          <a:lstStyle/>
          <a:p>
            <a:r>
              <a:rPr lang="tr-TR" dirty="0"/>
              <a:t>Bu  malzemeler  ürünü  taşıma  ve  dağıtım  sırasında  oluşacak  titreşim,  şok  ve darbelerden koruyan malzemelerdir. Yastıklama malzemeleri ambalaj içindeki ürünü iki şekilde korur. Ya ürünün ambalaj içinde hareket etmesini önler ya da şoku emip darbenin ürüne iletilmesini engeller. Burada ambalajlamayı yapacak olanın dikkat etmesi gereken, optimal bir maliyetle ürüne yeterli korumayı sağlayacak olan doğru yastıklama malzemesini seçmesidir</a:t>
            </a:r>
            <a:r>
              <a:rPr lang="tr-TR" dirty="0" smtClean="0"/>
              <a:t>.</a:t>
            </a:r>
          </a:p>
          <a:p>
            <a:r>
              <a:rPr lang="tr-TR" dirty="0"/>
              <a:t>Yastıklama malzemeleri arasında EPS (genişlemiş </a:t>
            </a:r>
            <a:r>
              <a:rPr lang="tr-TR" dirty="0" err="1"/>
              <a:t>polistiren</a:t>
            </a:r>
            <a:r>
              <a:rPr lang="tr-TR" dirty="0"/>
              <a:t>), poliüretan, köpük PE, hava kabarcıklı film, oluklu mukavva, kırpık kâğıtlar, tahta yünü (</a:t>
            </a:r>
            <a:r>
              <a:rPr lang="tr-TR" dirty="0" err="1"/>
              <a:t>ekselsiyör</a:t>
            </a:r>
            <a:r>
              <a:rPr lang="tr-TR" dirty="0"/>
              <a:t>) sayılabilir.</a:t>
            </a:r>
            <a:endParaRPr lang="en-US" dirty="0"/>
          </a:p>
          <a:p>
            <a:endParaRPr lang="en-US" dirty="0"/>
          </a:p>
        </p:txBody>
      </p:sp>
    </p:spTree>
    <p:extLst>
      <p:ext uri="{BB962C8B-B14F-4D97-AF65-F5344CB8AC3E}">
        <p14:creationId xmlns:p14="http://schemas.microsoft.com/office/powerpoint/2010/main" val="40455887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1.8.1. EPS Genişlemiş </a:t>
            </a:r>
            <a:r>
              <a:rPr lang="tr-TR" b="1" dirty="0" err="1"/>
              <a:t>Polistren</a:t>
            </a:r>
            <a:endParaRPr lang="en-US" dirty="0"/>
          </a:p>
        </p:txBody>
      </p:sp>
      <p:sp>
        <p:nvSpPr>
          <p:cNvPr id="3" name="İçerik Yer Tutucusu 2"/>
          <p:cNvSpPr>
            <a:spLocks noGrp="1"/>
          </p:cNvSpPr>
          <p:nvPr>
            <p:ph idx="1"/>
          </p:nvPr>
        </p:nvSpPr>
        <p:spPr>
          <a:xfrm>
            <a:off x="677334" y="2160589"/>
            <a:ext cx="5066643" cy="3880773"/>
          </a:xfrm>
        </p:spPr>
        <p:txBody>
          <a:bodyPr>
            <a:normAutofit lnSpcReduction="10000"/>
          </a:bodyPr>
          <a:lstStyle/>
          <a:p>
            <a:r>
              <a:rPr lang="tr-TR" dirty="0"/>
              <a:t>Yarı sert bir malzeme olup kalıplanarak blok hâlinde ya da yonga hâlinde kullanılan EPS, şekli düzensiz ürünler için iyi bir dolgu malzemesidir. EPS dolu  hücreli hafif bir malzeme olup yastıklama özelliği oldukça iyidir. Nem emmez fakat orijinal hâline dönme özelliği (esnekliği) sınırlıdır. EPS, çok mütevazi bir fiyata çok karmaşık şekillerde kalıplanabilir bir malzemedir. Bu durum </a:t>
            </a:r>
            <a:r>
              <a:rPr lang="tr-TR" dirty="0" err="1"/>
              <a:t>EPS’yi</a:t>
            </a:r>
            <a:r>
              <a:rPr lang="tr-TR" dirty="0"/>
              <a:t> en gözde yastıklama malzemesi yapmıştır. Küçük çapta uygulamalar için el ile kesilip şekillendirilebilen </a:t>
            </a:r>
            <a:r>
              <a:rPr lang="tr-TR" dirty="0" err="1"/>
              <a:t>EPS'den</a:t>
            </a:r>
            <a:r>
              <a:rPr lang="tr-TR" dirty="0"/>
              <a:t> yonga ve payetler çeşitli renklerde üretilip ambalaja ayrı bir cazibe ve görsel etki kazandırır.</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6108" y="2160589"/>
            <a:ext cx="4760890" cy="3678021"/>
          </a:xfrm>
          <a:prstGeom prst="rect">
            <a:avLst/>
          </a:prstGeom>
        </p:spPr>
      </p:pic>
    </p:spTree>
    <p:extLst>
      <p:ext uri="{BB962C8B-B14F-4D97-AF65-F5344CB8AC3E}">
        <p14:creationId xmlns:p14="http://schemas.microsoft.com/office/powerpoint/2010/main" val="4731453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1.8.2. Poliüretan</a:t>
            </a:r>
            <a:r>
              <a:rPr lang="en-US" dirty="0"/>
              <a:t/>
            </a:r>
            <a:br>
              <a:rPr lang="en-US" dirty="0"/>
            </a:br>
            <a:endParaRPr lang="en-US" dirty="0"/>
          </a:p>
        </p:txBody>
      </p:sp>
      <p:sp>
        <p:nvSpPr>
          <p:cNvPr id="3" name="İçerik Yer Tutucusu 2"/>
          <p:cNvSpPr>
            <a:spLocks noGrp="1"/>
          </p:cNvSpPr>
          <p:nvPr>
            <p:ph idx="1"/>
          </p:nvPr>
        </p:nvSpPr>
        <p:spPr>
          <a:xfrm>
            <a:off x="677334" y="2160589"/>
            <a:ext cx="6045438" cy="3880773"/>
          </a:xfrm>
        </p:spPr>
        <p:txBody>
          <a:bodyPr/>
          <a:lstStyle/>
          <a:p>
            <a:r>
              <a:rPr lang="tr-TR" dirty="0"/>
              <a:t>Köpük ve kalıplanmış olarak kullanılır. Poliüretan köpüğün yapısı açık (boş) hücre tipidir. Darbe hâlinde hücrelerde hava dışarıya kaçıp darbeden sonra tekrar hücre tarafından emilir. Elastiki olan poliüretanın yastıklama özelliği çok iyi olup nem emmez. Yerinde uygulamada ise köpüğün ürüne yapışmasını önlemek için ambalajlanacak ürün polietilen bir film ile sarılır. Sarılan ürün, uygun taşıma ambalajına yerleştirildikten sonra kutudaki bütün boş yerler PE köpük ile doldurulur. Ambalajlanacak ürün ve kutunun kendisi birlikte bir kalıp görevi yapar. Burada yapılan işlem basit olup bir köpük tabancası ile uygulanabilir.</a:t>
            </a:r>
            <a:endParaRPr lang="en-US" dirty="0"/>
          </a:p>
          <a:p>
            <a:endParaRPr lang="en-US"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9007" t="5160" r="15399"/>
          <a:stretch/>
        </p:blipFill>
        <p:spPr>
          <a:xfrm>
            <a:off x="7247841" y="2160589"/>
            <a:ext cx="4052322" cy="3697406"/>
          </a:xfrm>
          <a:prstGeom prst="rect">
            <a:avLst/>
          </a:prstGeom>
        </p:spPr>
      </p:pic>
    </p:spTree>
    <p:extLst>
      <p:ext uri="{BB962C8B-B14F-4D97-AF65-F5344CB8AC3E}">
        <p14:creationId xmlns:p14="http://schemas.microsoft.com/office/powerpoint/2010/main" val="2282615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1.8.3. Köpük PE</a:t>
            </a:r>
            <a:endParaRPr lang="en-US" dirty="0"/>
          </a:p>
        </p:txBody>
      </p:sp>
      <p:sp>
        <p:nvSpPr>
          <p:cNvPr id="3" name="İçerik Yer Tutucusu 2"/>
          <p:cNvSpPr>
            <a:spLocks noGrp="1"/>
          </p:cNvSpPr>
          <p:nvPr>
            <p:ph idx="1"/>
          </p:nvPr>
        </p:nvSpPr>
        <p:spPr>
          <a:xfrm>
            <a:off x="484151" y="1581040"/>
            <a:ext cx="5118159" cy="4626577"/>
          </a:xfrm>
        </p:spPr>
        <p:txBody>
          <a:bodyPr>
            <a:normAutofit fontScale="92500" lnSpcReduction="10000"/>
          </a:bodyPr>
          <a:lstStyle/>
          <a:p>
            <a:r>
              <a:rPr lang="tr-TR" dirty="0"/>
              <a:t>Kapalı (dolu) hücreli esnek ve hafif bir malzeme olan köpük </a:t>
            </a:r>
            <a:r>
              <a:rPr lang="tr-TR" dirty="0" err="1"/>
              <a:t>PE'nin</a:t>
            </a:r>
            <a:r>
              <a:rPr lang="tr-TR" dirty="0"/>
              <a:t> kimyasal özelliği iyidir. Köpük PE iki şekilde piyasadan temin edilebilir. Bunlar çapraz bağlı ve düz bağlı olarak sınıflandırılır. Çapraz bağlı PE daha pahalıdır ve daha da ağırdır fakat yastıklama özelliği diğer tip </a:t>
            </a:r>
            <a:r>
              <a:rPr lang="tr-TR" dirty="0" err="1"/>
              <a:t>PE'den</a:t>
            </a:r>
            <a:r>
              <a:rPr lang="tr-TR" dirty="0"/>
              <a:t> çok iyidir. Köpük PE büyük bloklar hâlinde satılır ve kesilip </a:t>
            </a:r>
            <a:r>
              <a:rPr lang="tr-TR" dirty="0" err="1"/>
              <a:t>bi</a:t>
            </a:r>
            <a:r>
              <a:rPr lang="tr-TR" dirty="0"/>
              <a:t>- </a:t>
            </a:r>
            <a:r>
              <a:rPr lang="tr-TR" dirty="0" err="1"/>
              <a:t>çilerek</a:t>
            </a:r>
            <a:r>
              <a:rPr lang="tr-TR" dirty="0"/>
              <a:t> istenilen şekil verilebilir. Ayrıca hem ısıl olarak hem de </a:t>
            </a:r>
            <a:r>
              <a:rPr lang="tr-TR" dirty="0" err="1"/>
              <a:t>adheziv</a:t>
            </a:r>
            <a:r>
              <a:rPr lang="tr-TR" dirty="0"/>
              <a:t> (yapışmayı sağlayan film tabaka)  uygulayarak yapıştırılır. Dolayısıyla değişik şekilde yastıklama malzemeleri kolaylıkla elde edilir. Köpük PE çok değişik amaçlar ve farklı uygulamalar için kullanılır. Örnek olarak evlerde kullanılan elektronik aletlerin taşınması sırasında köşe takviye parçası veya </a:t>
            </a:r>
            <a:r>
              <a:rPr lang="tr-TR" dirty="0" err="1"/>
              <a:t>sargılanması</a:t>
            </a:r>
            <a:r>
              <a:rPr lang="tr-TR" dirty="0"/>
              <a:t> için kullanılır.</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622" y="1581040"/>
            <a:ext cx="5998771" cy="4330363"/>
          </a:xfrm>
          <a:prstGeom prst="rect">
            <a:avLst/>
          </a:prstGeom>
        </p:spPr>
      </p:pic>
    </p:spTree>
    <p:extLst>
      <p:ext uri="{BB962C8B-B14F-4D97-AF65-F5344CB8AC3E}">
        <p14:creationId xmlns:p14="http://schemas.microsoft.com/office/powerpoint/2010/main" val="11774545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1.8.4. Hava Kabarcıklı Film</a:t>
            </a:r>
            <a:r>
              <a:rPr lang="en-US" dirty="0"/>
              <a:t/>
            </a:r>
            <a:br>
              <a:rPr lang="en-US" dirty="0"/>
            </a:br>
            <a:endParaRPr lang="en-US" dirty="0"/>
          </a:p>
        </p:txBody>
      </p:sp>
      <p:sp>
        <p:nvSpPr>
          <p:cNvPr id="3" name="İçerik Yer Tutucusu 2"/>
          <p:cNvSpPr>
            <a:spLocks noGrp="1"/>
          </p:cNvSpPr>
          <p:nvPr>
            <p:ph idx="1"/>
          </p:nvPr>
        </p:nvSpPr>
        <p:spPr>
          <a:xfrm>
            <a:off x="677334" y="1930400"/>
            <a:ext cx="4551489" cy="3880773"/>
          </a:xfrm>
        </p:spPr>
        <p:txBody>
          <a:bodyPr>
            <a:normAutofit lnSpcReduction="10000"/>
          </a:bodyPr>
          <a:lstStyle/>
          <a:p>
            <a:r>
              <a:rPr lang="tr-TR" dirty="0"/>
              <a:t>Genellikle katmanları arasında hava kalan iki PE filmden oluşur. Rulolar  hâlinde tedarik edilip küçük cisimleri sarmak için kullanılır. Ayrıca paletli olarak sevk edilen beyaz ev eşyalarının dış ambalajı olarak da kullanılır. Hava kabarcıklı filmler oldukça dayanıklı, temiz ve paslandırıcı etkisi olmayan ambalajlama malzemeleridir. Nem emmez. Yastıklama özelliği ani darbelere karşı korunması gerekli cisimler için uygundur. Fakat titreşimlere karşı pek etkin koruma sağlamaz.</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985" y="1466761"/>
            <a:ext cx="4630424" cy="4630424"/>
          </a:xfrm>
          <a:prstGeom prst="rect">
            <a:avLst/>
          </a:prstGeom>
        </p:spPr>
      </p:pic>
    </p:spTree>
    <p:extLst>
      <p:ext uri="{BB962C8B-B14F-4D97-AF65-F5344CB8AC3E}">
        <p14:creationId xmlns:p14="http://schemas.microsoft.com/office/powerpoint/2010/main" val="1901031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1.1 Ambalajın Tanımı</a:t>
            </a:r>
            <a:endParaRPr lang="en-US" dirty="0"/>
          </a:p>
        </p:txBody>
      </p:sp>
      <p:sp>
        <p:nvSpPr>
          <p:cNvPr id="3" name="İçerik Yer Tutucusu 2"/>
          <p:cNvSpPr>
            <a:spLocks noGrp="1"/>
          </p:cNvSpPr>
          <p:nvPr>
            <p:ph idx="1"/>
          </p:nvPr>
        </p:nvSpPr>
        <p:spPr>
          <a:xfrm>
            <a:off x="677334" y="1930400"/>
            <a:ext cx="5246948" cy="3853845"/>
          </a:xfrm>
        </p:spPr>
        <p:txBody>
          <a:bodyPr/>
          <a:lstStyle/>
          <a:p>
            <a:r>
              <a:rPr lang="tr-TR" dirty="0"/>
              <a:t>Ambalaj, ürünleri dış etkilerden koruyan, onları bir arada tutarak taşıma, depolama, dağıtım, tanıtım ve pazarlama işlemlerini kolaylaştıran, metal, kâğıt, karton, cam, plastik vb. malzemelerden yapılmış dış örtülerdir. Kısaca ambalaj, içinde ürün bulunan koruyucudur.</a:t>
            </a:r>
            <a:endParaRPr lang="en-US" dirty="0"/>
          </a:p>
          <a:p>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6502" y="738389"/>
            <a:ext cx="5715000" cy="5715000"/>
          </a:xfrm>
          <a:prstGeom prst="rect">
            <a:avLst/>
          </a:prstGeom>
        </p:spPr>
      </p:pic>
    </p:spTree>
    <p:extLst>
      <p:ext uri="{BB962C8B-B14F-4D97-AF65-F5344CB8AC3E}">
        <p14:creationId xmlns:p14="http://schemas.microsoft.com/office/powerpoint/2010/main" val="7205980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1.8.5. Tahta Yünü (</a:t>
            </a:r>
            <a:r>
              <a:rPr lang="tr-TR" b="1" dirty="0" err="1"/>
              <a:t>Ekselsiyör</a:t>
            </a:r>
            <a:r>
              <a:rPr lang="tr-TR" b="1" dirty="0"/>
              <a:t>)</a:t>
            </a:r>
            <a:r>
              <a:rPr lang="en-US" dirty="0"/>
              <a:t/>
            </a:r>
            <a:br>
              <a:rPr lang="en-US" dirty="0"/>
            </a:br>
            <a:endParaRPr lang="en-US" dirty="0"/>
          </a:p>
        </p:txBody>
      </p:sp>
      <p:sp>
        <p:nvSpPr>
          <p:cNvPr id="3" name="İçerik Yer Tutucusu 2"/>
          <p:cNvSpPr>
            <a:spLocks noGrp="1"/>
          </p:cNvSpPr>
          <p:nvPr>
            <p:ph idx="1"/>
          </p:nvPr>
        </p:nvSpPr>
        <p:spPr>
          <a:xfrm>
            <a:off x="677334" y="1593918"/>
            <a:ext cx="5182553" cy="4381879"/>
          </a:xfrm>
        </p:spPr>
        <p:txBody>
          <a:bodyPr>
            <a:normAutofit lnSpcReduction="10000"/>
          </a:bodyPr>
          <a:lstStyle/>
          <a:p>
            <a:r>
              <a:rPr lang="tr-TR" dirty="0"/>
              <a:t>Ambalajın içinde ve korunması arzu edilen ürünün etrafındaki boşluğu doldurmak için kullanılan geleneksel bir yastıklama malzemesidir. Performansı, yoğunluğuna ve nem içeriğine bağlıdır. Sebze ve meyve ambalajından çeşitli mühendislik ürünlerinin ambalajına kadar kullanılır. Tozlu bir malzeme olduğu için sanayileşmiş ülkelerde sebze ve meyve ambalajlamada kullanılması pek kabul görmemektedir. Mühendislik ürünleri için ise tahta yününün içerdiği nem paslanmaya neden olabilir. Diğer taraftan başka ürünlere göre bazı avantajlar sunar. Doğal bir ürün olması sebebiyle bazı hediyelik eşya ambalajlarının doğallığını yansıtmak için yararlanılır.</a:t>
            </a:r>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9031" y="1593918"/>
            <a:ext cx="5276045" cy="3957034"/>
          </a:xfrm>
          <a:prstGeom prst="rect">
            <a:avLst/>
          </a:prstGeom>
        </p:spPr>
      </p:pic>
    </p:spTree>
    <p:extLst>
      <p:ext uri="{BB962C8B-B14F-4D97-AF65-F5344CB8AC3E}">
        <p14:creationId xmlns:p14="http://schemas.microsoft.com/office/powerpoint/2010/main" val="24762129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1.8.6. Kırpık Kâğıtlar</a:t>
            </a:r>
            <a:r>
              <a:rPr lang="en-US" dirty="0"/>
              <a:t/>
            </a:r>
            <a:br>
              <a:rPr lang="en-US" dirty="0"/>
            </a:br>
            <a:endParaRPr lang="en-US" dirty="0"/>
          </a:p>
        </p:txBody>
      </p:sp>
      <p:sp>
        <p:nvSpPr>
          <p:cNvPr id="3" name="İçerik Yer Tutucusu 2"/>
          <p:cNvSpPr>
            <a:spLocks noGrp="1"/>
          </p:cNvSpPr>
          <p:nvPr>
            <p:ph idx="1"/>
          </p:nvPr>
        </p:nvSpPr>
        <p:spPr>
          <a:xfrm>
            <a:off x="677334" y="2160589"/>
            <a:ext cx="4564367" cy="3880773"/>
          </a:xfrm>
        </p:spPr>
        <p:txBody>
          <a:bodyPr/>
          <a:lstStyle/>
          <a:p>
            <a:r>
              <a:rPr lang="tr-TR" dirty="0"/>
              <a:t>Tahta yünü ile aynı amaçla kullanılır. Ucuz ve kolaylıkla temin edilmesinin yanında bazı dezavantajları vardır. Yastıklama özelliği çok düşüktür. Nem emer ve hijyenik bir malzeme değildir. Bu nedenle sanayileşmiş ülkelerde pek kabul görmez.</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707" y="2160589"/>
            <a:ext cx="5589431" cy="4192073"/>
          </a:xfrm>
          <a:prstGeom prst="rect">
            <a:avLst/>
          </a:prstGeom>
        </p:spPr>
      </p:pic>
    </p:spTree>
    <p:extLst>
      <p:ext uri="{BB962C8B-B14F-4D97-AF65-F5344CB8AC3E}">
        <p14:creationId xmlns:p14="http://schemas.microsoft.com/office/powerpoint/2010/main" val="7017988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1.8.7. Oluklu Mukavva</a:t>
            </a:r>
            <a:r>
              <a:rPr lang="en-US" dirty="0"/>
              <a:t/>
            </a:r>
            <a:br>
              <a:rPr lang="en-US" dirty="0"/>
            </a:br>
            <a:endParaRPr lang="en-US" dirty="0"/>
          </a:p>
        </p:txBody>
      </p:sp>
      <p:sp>
        <p:nvSpPr>
          <p:cNvPr id="3" name="İçerik Yer Tutucusu 2"/>
          <p:cNvSpPr>
            <a:spLocks noGrp="1"/>
          </p:cNvSpPr>
          <p:nvPr>
            <p:ph idx="1"/>
          </p:nvPr>
        </p:nvSpPr>
        <p:spPr>
          <a:xfrm>
            <a:off x="677334" y="2160589"/>
            <a:ext cx="4538610" cy="3880773"/>
          </a:xfrm>
        </p:spPr>
        <p:txBody>
          <a:bodyPr>
            <a:normAutofit lnSpcReduction="10000"/>
          </a:bodyPr>
          <a:lstStyle/>
          <a:p>
            <a:r>
              <a:rPr lang="tr-TR" dirty="0"/>
              <a:t>Tek yüzlü oluklu mukavvalar </a:t>
            </a:r>
            <a:r>
              <a:rPr lang="tr-TR" dirty="0" err="1"/>
              <a:t>sargılık</a:t>
            </a:r>
            <a:r>
              <a:rPr lang="tr-TR" dirty="0"/>
              <a:t> olarak kullanılır. Oluklu mukavva darbe emme özellikleri sınırlı olup darbeden sonra orijinal hâlini almaz. Nemli ortamlarda yumuşar fakat geri  dönüştürüldüğünden  katı  atık  açısından  problem  oluşturmaz.  Ambalajın  içindeki camdan mamul ürünlerin birbirine çarpmasını engeller. Şekli düzgün olmayan ürünlerin ambalaj içinde savrulmasını engeller. Ayrıca mobilya, aksesuar ve makine parçalarının ambalajında da oluklu mukavva kullanılır.</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347" y="2163774"/>
            <a:ext cx="4985062" cy="3874401"/>
          </a:xfrm>
          <a:prstGeom prst="rect">
            <a:avLst/>
          </a:prstGeom>
        </p:spPr>
      </p:pic>
    </p:spTree>
    <p:extLst>
      <p:ext uri="{BB962C8B-B14F-4D97-AF65-F5344CB8AC3E}">
        <p14:creationId xmlns:p14="http://schemas.microsoft.com/office/powerpoint/2010/main" val="37496187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1.8.8. Hava Yastıkları</a:t>
            </a:r>
            <a:r>
              <a:rPr lang="en-US" dirty="0"/>
              <a:t/>
            </a:r>
            <a:br>
              <a:rPr lang="en-US" dirty="0"/>
            </a:br>
            <a:endParaRPr lang="en-US" dirty="0"/>
          </a:p>
        </p:txBody>
      </p:sp>
      <p:sp>
        <p:nvSpPr>
          <p:cNvPr id="3" name="İçerik Yer Tutucusu 2"/>
          <p:cNvSpPr>
            <a:spLocks noGrp="1"/>
          </p:cNvSpPr>
          <p:nvPr>
            <p:ph idx="1"/>
          </p:nvPr>
        </p:nvSpPr>
        <p:spPr>
          <a:xfrm>
            <a:off x="432636" y="1478008"/>
            <a:ext cx="7861358" cy="1986409"/>
          </a:xfrm>
        </p:spPr>
        <p:txBody>
          <a:bodyPr>
            <a:normAutofit fontScale="92500" lnSpcReduction="10000"/>
          </a:bodyPr>
          <a:lstStyle/>
          <a:p>
            <a:r>
              <a:rPr lang="tr-TR" dirty="0"/>
              <a:t>Hava yastıkları çok özel korunma gereksinimleri olan ambalajlama uygulamaları için kullanılır. Yeni bir çalışmadır. Ürün ambalajının içine yerleştirildikten sonra ambalaj ile ürün arasındaki boşluk, sonradan şişirilen yastık kılıfı benzeri hava yastıklarıyla olası darbelere karşı korunur. Hava yastıkları, ürünleri nakliye sırasında zarardan korumak için uygun bir yoldur. Yüklerin kayma ve devrilmesine karşı direnci, nakliye sırasında ürünlerin bir arada durmasını sağlayıcı hacmi ve boşlukları doldurabilen yapısı vardır. Hava yastıkları tonlarca basınca dayanabilir.</a:t>
            </a:r>
            <a:endParaRPr lang="en-US" dirty="0"/>
          </a:p>
          <a:p>
            <a:endParaRPr lang="en-US"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8490" y="1930400"/>
            <a:ext cx="3606084" cy="3777373"/>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634" y="3464417"/>
            <a:ext cx="4670068" cy="3393583"/>
          </a:xfrm>
          <a:prstGeom prst="rect">
            <a:avLst/>
          </a:prstGeom>
        </p:spPr>
      </p:pic>
    </p:spTree>
    <p:extLst>
      <p:ext uri="{BB962C8B-B14F-4D97-AF65-F5344CB8AC3E}">
        <p14:creationId xmlns:p14="http://schemas.microsoft.com/office/powerpoint/2010/main" val="14863862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1.8.9. Doğru Yastıklama Malzemesi Sağlanmasında Belirlenmesi Gereken</a:t>
            </a:r>
            <a:r>
              <a:rPr lang="en-US" dirty="0"/>
              <a:t/>
            </a:r>
            <a:br>
              <a:rPr lang="en-US" dirty="0"/>
            </a:br>
            <a:r>
              <a:rPr lang="tr-TR" b="1" dirty="0"/>
              <a:t>Temel Ölçütler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smtClean="0"/>
              <a:t>Yastıklama  </a:t>
            </a:r>
            <a:r>
              <a:rPr lang="tr-TR" dirty="0"/>
              <a:t>malzemesi  seçilirken  ambalajlanacak  ürünün  şekli,  boyutu  ve ağırlığı  daima  göz  önünde  bulundurulmalıdır.  Darbe  ve  titreşim  açısından ürünün kırılganlığı, hangi cins ve büyüklükte bir darbenin ürüne hasar vereceğinin hesabı yapılmalıdır.</a:t>
            </a:r>
            <a:endParaRPr lang="en-US" dirty="0"/>
          </a:p>
          <a:p>
            <a:r>
              <a:rPr lang="tr-TR" dirty="0" smtClean="0"/>
              <a:t>Ürünün </a:t>
            </a:r>
            <a:r>
              <a:rPr lang="tr-TR" dirty="0"/>
              <a:t>dağıtımında ortaya çıkacak şok ve titreşimler ürün depoda, ambarda ve limanda nasıl bir işlem ile karşılaşacağı ve değişik taşıma yöntemlerinin ürün ve ambalajına etkileri bilinmelidir.</a:t>
            </a:r>
            <a:endParaRPr lang="en-US" dirty="0"/>
          </a:p>
          <a:p>
            <a:r>
              <a:rPr lang="tr-TR" dirty="0" smtClean="0"/>
              <a:t>Alternatif </a:t>
            </a:r>
            <a:r>
              <a:rPr lang="tr-TR" dirty="0"/>
              <a:t>yastıklama malzeme ve yöntemlerinin özellikleri, maliyet ve temin edilebilme imkânı bilinmelidir.</a:t>
            </a:r>
            <a:endParaRPr lang="en-US" dirty="0"/>
          </a:p>
          <a:p>
            <a:endParaRPr lang="en-US" dirty="0"/>
          </a:p>
        </p:txBody>
      </p:sp>
    </p:spTree>
    <p:extLst>
      <p:ext uri="{BB962C8B-B14F-4D97-AF65-F5344CB8AC3E}">
        <p14:creationId xmlns:p14="http://schemas.microsoft.com/office/powerpoint/2010/main" val="27456659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1.9. Çemberleme</a:t>
            </a:r>
            <a:r>
              <a:rPr lang="en-US" dirty="0"/>
              <a:t/>
            </a:r>
            <a:br>
              <a:rPr lang="en-US" dirty="0"/>
            </a:br>
            <a:endParaRPr lang="en-US" dirty="0"/>
          </a:p>
        </p:txBody>
      </p:sp>
      <p:sp>
        <p:nvSpPr>
          <p:cNvPr id="3" name="İçerik Yer Tutucusu 2"/>
          <p:cNvSpPr>
            <a:spLocks noGrp="1"/>
          </p:cNvSpPr>
          <p:nvPr>
            <p:ph idx="1"/>
          </p:nvPr>
        </p:nvSpPr>
        <p:spPr>
          <a:xfrm>
            <a:off x="197328" y="1439372"/>
            <a:ext cx="5977555" cy="4710545"/>
          </a:xfrm>
        </p:spPr>
        <p:txBody>
          <a:bodyPr>
            <a:normAutofit fontScale="92500" lnSpcReduction="10000"/>
          </a:bodyPr>
          <a:lstStyle/>
          <a:p>
            <a:r>
              <a:rPr lang="tr-TR" dirty="0"/>
              <a:t>Taşıma ambalajlarını kapatmak, desteklemek ya da istenmeyen kişiler tarafından açılmasını önlemek için metal ya da metal olmayan çemberlerle çemberleme yapılır. Bu çemberin dayanıklılığı gerilme dayanıklılığı cinsinden ifade edilir. Kesitleri farklı olan malzemelerin karşılaştırılması için kopma direncinden yararlanmak daha uygundur. Kopma direnci, gerilme dayanıklılığı ve kesit alanının çarpımı ile elde edilir. Plastik çemberlerin kopma direnci ancak % 40’tır</a:t>
            </a:r>
            <a:r>
              <a:rPr lang="tr-TR" dirty="0" smtClean="0"/>
              <a:t>.</a:t>
            </a:r>
            <a:endParaRPr lang="en-US" dirty="0"/>
          </a:p>
          <a:p>
            <a:r>
              <a:rPr lang="tr-TR" dirty="0"/>
              <a:t>Çemberler; ham madde, en, kalınlık, yüzey işlemesi ve rengine göre çok değişir. Karton kutular için en yaygın 13 mm eninde 0,5 ile 0,9 mm arası kalınlığında PP çemberler kullanılır. Naylon, polyester ve çeşitli kopolimerlerden oluşan daha dirençli ancak biraz pahalı plastik çemberler de üretilmektedir</a:t>
            </a:r>
            <a:r>
              <a:rPr lang="tr-TR" dirty="0" smtClean="0"/>
              <a:t>.</a:t>
            </a:r>
            <a:endParaRPr lang="en-US" dirty="0"/>
          </a:p>
          <a:p>
            <a:r>
              <a:rPr lang="tr-TR" dirty="0"/>
              <a:t>Gerilim altında  tutulan  plastik  malzemeler,  kendi  özelliklerine  göre  zaman  içinde esnekliğini kaybeder</a:t>
            </a:r>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6550" y="1930400"/>
            <a:ext cx="5715000" cy="3457575"/>
          </a:xfrm>
          <a:prstGeom prst="rect">
            <a:avLst/>
          </a:prstGeom>
        </p:spPr>
      </p:pic>
    </p:spTree>
    <p:extLst>
      <p:ext uri="{BB962C8B-B14F-4D97-AF65-F5344CB8AC3E}">
        <p14:creationId xmlns:p14="http://schemas.microsoft.com/office/powerpoint/2010/main" val="4126443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506569"/>
            <a:ext cx="8422783" cy="1320800"/>
          </a:xfrm>
        </p:spPr>
        <p:txBody>
          <a:bodyPr>
            <a:normAutofit fontScale="90000"/>
          </a:bodyPr>
          <a:lstStyle/>
          <a:p>
            <a:r>
              <a:rPr lang="tr-TR" b="1" dirty="0"/>
              <a:t>2. AHŞAP VE KÂĞIT </a:t>
            </a:r>
            <a:r>
              <a:rPr lang="tr-TR" b="1" dirty="0" smtClean="0"/>
              <a:t>KÖKENLİ</a:t>
            </a:r>
            <a:r>
              <a:rPr lang="tr-TR" dirty="0"/>
              <a:t> </a:t>
            </a:r>
            <a:r>
              <a:rPr lang="tr-TR" b="1" dirty="0" smtClean="0"/>
              <a:t>AMBALAJLAR</a:t>
            </a:r>
            <a:br>
              <a:rPr lang="tr-TR" b="1" dirty="0" smtClean="0"/>
            </a:br>
            <a:r>
              <a:rPr lang="tr-TR" sz="2700" b="1" dirty="0" smtClean="0"/>
              <a:t>- 2.1</a:t>
            </a:r>
            <a:r>
              <a:rPr lang="tr-TR" sz="2700" b="1" dirty="0"/>
              <a:t>. Ahşap Kökenli Ambalajlar</a:t>
            </a:r>
            <a:r>
              <a:rPr lang="en-US" dirty="0"/>
              <a:t/>
            </a:r>
            <a:br>
              <a:rPr lang="en-US" dirty="0"/>
            </a:br>
            <a:endParaRPr lang="en-US" dirty="0"/>
          </a:p>
        </p:txBody>
      </p:sp>
      <p:sp>
        <p:nvSpPr>
          <p:cNvPr id="3" name="İçerik Yer Tutucusu 2"/>
          <p:cNvSpPr>
            <a:spLocks noGrp="1"/>
          </p:cNvSpPr>
          <p:nvPr>
            <p:ph idx="1"/>
          </p:nvPr>
        </p:nvSpPr>
        <p:spPr/>
        <p:txBody>
          <a:bodyPr/>
          <a:lstStyle/>
          <a:p>
            <a:r>
              <a:rPr lang="tr-TR" b="1" dirty="0"/>
              <a:t>2.1.1. Ahşap Ambalajlarda Temel </a:t>
            </a:r>
            <a:r>
              <a:rPr lang="tr-TR" b="1" dirty="0" smtClean="0"/>
              <a:t>Ölçütler</a:t>
            </a:r>
            <a:endParaRPr lang="en-US" dirty="0"/>
          </a:p>
          <a:p>
            <a:pPr marL="0" indent="0">
              <a:buNone/>
            </a:pPr>
            <a:r>
              <a:rPr lang="tr-TR" dirty="0" smtClean="0"/>
              <a:t>	Dünyanın </a:t>
            </a:r>
            <a:r>
              <a:rPr lang="tr-TR" dirty="0"/>
              <a:t>en eski ambalajlarından ahşap ambalaj;  sertlik ve dayanıklılık özelliklerinden dolayı ağır kırılgan yüklerin, havalandırma özelliğinden dolayı taze meyve ve sebzenin ambalajlanmasında yaygın olarak kullanılır. Ahşap ambalaj en ucuz ambalajdır, varsayımı bugün artık tümüyle geçerliliğini yitirmiştir. Yüksek kaliteli keresteden yeni teknolojilerle üretilen sandıklar, ilkel teknoloji ve uygun olmayan keresteden üretilen sandıklar arasında fiyat farkı  mevcuttur.  Ancak burada  sonuç önemlidir.  Sonuçta ucuza temin edilen sandık üstlendiği işlevi yerine getiremeyip içindeki ürüne zarar verdiğinden daha pahalıya mal olur.</a:t>
            </a:r>
            <a:endParaRPr lang="en-US" dirty="0"/>
          </a:p>
        </p:txBody>
      </p:sp>
    </p:spTree>
    <p:extLst>
      <p:ext uri="{BB962C8B-B14F-4D97-AF65-F5344CB8AC3E}">
        <p14:creationId xmlns:p14="http://schemas.microsoft.com/office/powerpoint/2010/main" val="37104787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a:xfrm>
            <a:off x="677334" y="2160589"/>
            <a:ext cx="5259827" cy="3880773"/>
          </a:xfrm>
        </p:spPr>
        <p:txBody>
          <a:bodyPr/>
          <a:lstStyle/>
          <a:p>
            <a:r>
              <a:rPr lang="tr-TR" dirty="0"/>
              <a:t>Ahşap ambalajın malzemesi odundur. Odunun yoğunluğu 0,32 g/m3ten 1,15 </a:t>
            </a:r>
            <a:r>
              <a:rPr lang="tr-TR" dirty="0" smtClean="0"/>
              <a:t>g/m3’e </a:t>
            </a:r>
            <a:r>
              <a:rPr lang="tr-TR" dirty="0"/>
              <a:t>kadar değişir. Yoğunluğu yüksek odunların çivi tutma özellikleri ve direnci yüksektir. Ancak büyük çatlama ve büzülme özelliği gösterir. Odunlar dayanım ve çivi tutma özelliklerine göre dört gruba </a:t>
            </a:r>
            <a:r>
              <a:rPr lang="tr-TR" dirty="0" smtClean="0"/>
              <a:t>ayrılır:</a:t>
            </a:r>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694" y="2070436"/>
            <a:ext cx="5665362" cy="3880773"/>
          </a:xfrm>
          <a:prstGeom prst="rect">
            <a:avLst/>
          </a:prstGeom>
        </p:spPr>
      </p:pic>
    </p:spTree>
    <p:extLst>
      <p:ext uri="{BB962C8B-B14F-4D97-AF65-F5344CB8AC3E}">
        <p14:creationId xmlns:p14="http://schemas.microsoft.com/office/powerpoint/2010/main" val="662323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92500" lnSpcReduction="20000"/>
          </a:bodyPr>
          <a:lstStyle/>
          <a:p>
            <a:r>
              <a:rPr lang="tr-TR" dirty="0"/>
              <a:t>Yumuşak,   hafif   sert   odunlar;   çam,   ladin,   kestane,   kavak,   ıhlamur   gibi ağaçlardan oluşur. Bu gruptaki odunlar, ikinci gruba göre daha fazla çatlamaya eğilimi olan odunlardır.</a:t>
            </a:r>
            <a:endParaRPr lang="en-US" dirty="0"/>
          </a:p>
          <a:p>
            <a:r>
              <a:rPr lang="tr-TR" dirty="0" smtClean="0"/>
              <a:t>Büyük </a:t>
            </a:r>
            <a:r>
              <a:rPr lang="tr-TR" dirty="0"/>
              <a:t>çivi tutma gücü olan karaçam, sarıçam gibi ağaçlardan oluşur.</a:t>
            </a:r>
            <a:endParaRPr lang="en-US" dirty="0"/>
          </a:p>
          <a:p>
            <a:r>
              <a:rPr lang="tr-TR" dirty="0" smtClean="0"/>
              <a:t>Orta  </a:t>
            </a:r>
            <a:r>
              <a:rPr lang="tr-TR" dirty="0"/>
              <a:t>sertlikteki  odun  cinslerini  kapsar.  Bu  grup  2.  grup  ile  aynı  fiziksel dayanıklılıkta ve çivi tutma gücündedir, çatlamaya karşı daha dayanıklıdır. </a:t>
            </a:r>
            <a:r>
              <a:rPr lang="tr-TR" dirty="0" smtClean="0"/>
              <a:t>Bu</a:t>
            </a:r>
            <a:r>
              <a:rPr lang="tr-TR" dirty="0"/>
              <a:t> </a:t>
            </a:r>
            <a:r>
              <a:rPr lang="tr-TR" dirty="0" smtClean="0"/>
              <a:t>grup</a:t>
            </a:r>
            <a:r>
              <a:rPr lang="tr-TR" dirty="0"/>
              <a:t>, telli kontrplak kutuların birçok kısmının yapımında kullanılır.</a:t>
            </a:r>
            <a:endParaRPr lang="en-US" dirty="0"/>
          </a:p>
          <a:p>
            <a:r>
              <a:rPr lang="tr-TR" dirty="0" smtClean="0"/>
              <a:t>Bu  </a:t>
            </a:r>
            <a:r>
              <a:rPr lang="tr-TR" dirty="0"/>
              <a:t>grup  meşe  dişbudak,  ceviz,  kayın  gibi  sert  odunları  içerir.  Bu  gruptaki ağaçların işlenmesi zordur, bunlarla çok sağlam telli ve kontrplak kutu </a:t>
            </a:r>
            <a:r>
              <a:rPr lang="tr-TR" dirty="0" smtClean="0"/>
              <a:t>yapılır.</a:t>
            </a:r>
            <a:r>
              <a:rPr lang="tr-TR" dirty="0"/>
              <a:t> </a:t>
            </a:r>
            <a:r>
              <a:rPr lang="tr-TR" dirty="0" smtClean="0"/>
              <a:t>Kutu  </a:t>
            </a:r>
            <a:r>
              <a:rPr lang="tr-TR" dirty="0"/>
              <a:t>yapımında  kullanılan  odunun  rutubetinin  %  15  dolayında  olması  </a:t>
            </a:r>
            <a:r>
              <a:rPr lang="tr-TR" dirty="0" smtClean="0"/>
              <a:t>ve</a:t>
            </a:r>
            <a:r>
              <a:rPr lang="tr-TR" dirty="0"/>
              <a:t> </a:t>
            </a:r>
            <a:r>
              <a:rPr lang="tr-TR" dirty="0" smtClean="0"/>
              <a:t>malzemede </a:t>
            </a:r>
            <a:r>
              <a:rPr lang="tr-TR" dirty="0"/>
              <a:t>çatlak, yarık, çapraz damar, çürük, böcek yeniği gibi kusurların olmaması verimli bir ahşap ambalaj elde edilmesi için çok önemlidir. </a:t>
            </a:r>
            <a:r>
              <a:rPr lang="tr-TR" dirty="0" smtClean="0"/>
              <a:t>Ayrıca</a:t>
            </a:r>
            <a:r>
              <a:rPr lang="tr-TR" dirty="0"/>
              <a:t> </a:t>
            </a:r>
            <a:r>
              <a:rPr lang="tr-TR" dirty="0" smtClean="0"/>
              <a:t>kutu  </a:t>
            </a:r>
            <a:r>
              <a:rPr lang="tr-TR" dirty="0"/>
              <a:t>üretiminde  kullanılacak  ahşapta,  budak  büyüklüğünün  genişliğin  </a:t>
            </a:r>
            <a:r>
              <a:rPr lang="tr-TR" dirty="0" smtClean="0"/>
              <a:t>üçte</a:t>
            </a:r>
            <a:r>
              <a:rPr lang="tr-TR" dirty="0"/>
              <a:t> </a:t>
            </a:r>
            <a:r>
              <a:rPr lang="tr-TR" dirty="0" smtClean="0"/>
              <a:t>birinden </a:t>
            </a:r>
            <a:r>
              <a:rPr lang="tr-TR" dirty="0"/>
              <a:t>fazla olmamasına, çivi çakılacak yerlerin budaksız olmasına dikkat edilmelidir. Ahşaptaki nem oranı da dayanımını etkileyen önemli faktörlerden biridir. Ahşaptaki nem miktarı azaldıkça dayanım artar.</a:t>
            </a:r>
            <a:endParaRPr lang="en-US" dirty="0"/>
          </a:p>
          <a:p>
            <a:endParaRPr lang="en-US" dirty="0"/>
          </a:p>
        </p:txBody>
      </p:sp>
    </p:spTree>
    <p:extLst>
      <p:ext uri="{BB962C8B-B14F-4D97-AF65-F5344CB8AC3E}">
        <p14:creationId xmlns:p14="http://schemas.microsoft.com/office/powerpoint/2010/main" val="35949904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2.1.2. Ahşap Ambalaj Sağlanmasında Belirlenmesi Gereken Temel Ölçütler</a:t>
            </a:r>
            <a:r>
              <a:rPr lang="en-US" dirty="0"/>
              <a:t/>
            </a:r>
            <a:br>
              <a:rPr lang="en-US" dirty="0"/>
            </a:br>
            <a:endParaRPr lang="en-US" dirty="0"/>
          </a:p>
        </p:txBody>
      </p:sp>
      <p:sp>
        <p:nvSpPr>
          <p:cNvPr id="3" name="İçerik Yer Tutucusu 2"/>
          <p:cNvSpPr>
            <a:spLocks noGrp="1"/>
          </p:cNvSpPr>
          <p:nvPr>
            <p:ph idx="1"/>
          </p:nvPr>
        </p:nvSpPr>
        <p:spPr/>
        <p:txBody>
          <a:bodyPr>
            <a:normAutofit fontScale="85000" lnSpcReduction="20000"/>
          </a:bodyPr>
          <a:lstStyle/>
          <a:p>
            <a:r>
              <a:rPr lang="tr-TR" dirty="0" smtClean="0"/>
              <a:t>Kerestenin  </a:t>
            </a:r>
            <a:r>
              <a:rPr lang="tr-TR" dirty="0"/>
              <a:t>yoğunluğu,  dayanıklılığı  ve  çakılan  çivilerin  kolay  ya  da  zor sökülmesiyle   direkt    orantılıdır. Kuruduktan   sonra   yoğunluğu   640 kg/m3 ten yüksek olanlar ambalaj için kullanılmamalıdır. Benzer şekilde </a:t>
            </a:r>
            <a:r>
              <a:rPr lang="tr-TR" dirty="0" smtClean="0"/>
              <a:t>yoğunluğu</a:t>
            </a:r>
            <a:r>
              <a:rPr lang="tr-TR" dirty="0"/>
              <a:t> </a:t>
            </a:r>
            <a:r>
              <a:rPr lang="tr-TR" dirty="0" smtClean="0"/>
              <a:t>350 </a:t>
            </a:r>
            <a:r>
              <a:rPr lang="tr-TR" dirty="0"/>
              <a:t>kg/cm3  ten düşük olan kereste ise sandık üretmek için yeterli derecede dayanıklı olmaz.</a:t>
            </a:r>
            <a:endParaRPr lang="en-US" dirty="0"/>
          </a:p>
          <a:p>
            <a:r>
              <a:rPr lang="tr-TR" dirty="0" smtClean="0"/>
              <a:t>Kerestenin </a:t>
            </a:r>
            <a:r>
              <a:rPr lang="tr-TR" dirty="0"/>
              <a:t>nem içeriği: Biçilen kerestenin büyük bir çoğunluğunun nem </a:t>
            </a:r>
            <a:r>
              <a:rPr lang="tr-TR" dirty="0" smtClean="0"/>
              <a:t>içeriği</a:t>
            </a:r>
            <a:r>
              <a:rPr lang="tr-TR" dirty="0"/>
              <a:t> </a:t>
            </a:r>
            <a:r>
              <a:rPr lang="tr-TR" dirty="0" smtClean="0"/>
              <a:t>% </a:t>
            </a:r>
            <a:r>
              <a:rPr lang="tr-TR" dirty="0"/>
              <a:t>30 - 40 arasındadır. Ambalaj için en uygun kerestenin nem miktarı % 15 </a:t>
            </a:r>
            <a:r>
              <a:rPr lang="tr-TR" dirty="0" smtClean="0"/>
              <a:t>– 20</a:t>
            </a:r>
            <a:r>
              <a:rPr lang="tr-TR" dirty="0"/>
              <a:t> </a:t>
            </a:r>
            <a:r>
              <a:rPr lang="tr-TR" dirty="0" smtClean="0"/>
              <a:t>olmalıdır</a:t>
            </a:r>
            <a:r>
              <a:rPr lang="tr-TR" dirty="0"/>
              <a:t>. Bu sayı, kuruduktan sonra kerestenin çekmesiyle taşımada ağırlık tasarrufu bakımından önemlidir.</a:t>
            </a:r>
            <a:endParaRPr lang="en-US" dirty="0"/>
          </a:p>
          <a:p>
            <a:r>
              <a:rPr lang="tr-TR" dirty="0" smtClean="0"/>
              <a:t>Kerestenin  </a:t>
            </a:r>
            <a:r>
              <a:rPr lang="tr-TR" dirty="0"/>
              <a:t>kalitesi:  Biçilen  kerestenin  hafif  ya  da  ciddi  birtakım  hataları olmamalıdır.</a:t>
            </a:r>
            <a:endParaRPr lang="en-US" dirty="0"/>
          </a:p>
          <a:p>
            <a:r>
              <a:rPr lang="tr-TR" dirty="0" smtClean="0"/>
              <a:t>Kullanılan    </a:t>
            </a:r>
            <a:r>
              <a:rPr lang="tr-TR" dirty="0"/>
              <a:t>çiviler:    Ahşap    sandıkların    oluşturulmasında    ve    </a:t>
            </a:r>
            <a:r>
              <a:rPr lang="tr-TR" dirty="0" smtClean="0"/>
              <a:t>kapağının</a:t>
            </a:r>
            <a:r>
              <a:rPr lang="tr-TR" dirty="0"/>
              <a:t> </a:t>
            </a:r>
            <a:r>
              <a:rPr lang="tr-TR" dirty="0" smtClean="0"/>
              <a:t>çakılmasında </a:t>
            </a:r>
            <a:r>
              <a:rPr lang="tr-TR" dirty="0"/>
              <a:t>çok çeşitli çiviler kullanılır. Oluklu ya da özel diş açılmış </a:t>
            </a:r>
            <a:r>
              <a:rPr lang="tr-TR" dirty="0" smtClean="0"/>
              <a:t>çivilerin</a:t>
            </a:r>
            <a:r>
              <a:rPr lang="tr-TR" dirty="0"/>
              <a:t> </a:t>
            </a:r>
            <a:r>
              <a:rPr lang="tr-TR" dirty="0" smtClean="0"/>
              <a:t>kullanılması </a:t>
            </a:r>
            <a:r>
              <a:rPr lang="tr-TR" dirty="0"/>
              <a:t>tercih edilmelidir.</a:t>
            </a:r>
            <a:endParaRPr lang="en-US" dirty="0"/>
          </a:p>
          <a:p>
            <a:r>
              <a:rPr lang="tr-TR" dirty="0" smtClean="0"/>
              <a:t>Kullanılan </a:t>
            </a:r>
            <a:r>
              <a:rPr lang="tr-TR" dirty="0"/>
              <a:t>kerestenin boyutları: Ahşap esaslı kutu ya da sandık üretmek için uygun boyutlu kerestenin seçilmesi hem ekonomik nedenlerle hem de ortaya çıkan ambalajın dayanıklılığı için çok önemlidir.</a:t>
            </a:r>
            <a:endParaRPr lang="en-US" dirty="0"/>
          </a:p>
          <a:p>
            <a:r>
              <a:rPr lang="tr-TR" dirty="0" smtClean="0"/>
              <a:t>Sandığın </a:t>
            </a:r>
            <a:r>
              <a:rPr lang="tr-TR" dirty="0"/>
              <a:t>içine konulacak ürünün ağırlığı, sandık seçiminde göz önüne alınması gereken bir başka noktadır.</a:t>
            </a:r>
            <a:endParaRPr lang="en-US" dirty="0"/>
          </a:p>
          <a:p>
            <a:endParaRPr lang="en-US" dirty="0"/>
          </a:p>
        </p:txBody>
      </p:sp>
    </p:spTree>
    <p:extLst>
      <p:ext uri="{BB962C8B-B14F-4D97-AF65-F5344CB8AC3E}">
        <p14:creationId xmlns:p14="http://schemas.microsoft.com/office/powerpoint/2010/main" val="739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Ambalajın Tanımı</a:t>
            </a:r>
            <a:endParaRPr lang="en-US" dirty="0"/>
          </a:p>
        </p:txBody>
      </p:sp>
      <p:sp>
        <p:nvSpPr>
          <p:cNvPr id="3" name="İçerik Yer Tutucusu 2"/>
          <p:cNvSpPr>
            <a:spLocks noGrp="1"/>
          </p:cNvSpPr>
          <p:nvPr>
            <p:ph idx="1"/>
          </p:nvPr>
        </p:nvSpPr>
        <p:spPr>
          <a:xfrm>
            <a:off x="241598" y="1600200"/>
            <a:ext cx="4691009" cy="4594538"/>
          </a:xfrm>
        </p:spPr>
        <p:txBody>
          <a:bodyPr>
            <a:normAutofit/>
          </a:bodyPr>
          <a:lstStyle/>
          <a:p>
            <a:pPr algn="ctr"/>
            <a:r>
              <a:rPr lang="tr-TR" dirty="0"/>
              <a:t>Ürünü çarpma, ıslanma, zedelenme gibi fiziksel etkilerden korur. Ambalaj, ürünün tüketiciye  en  ekonomik  yolla  ulaşmasını  sağlar,  depolama  kolaylığı  yaratır.  Önemli  bir görevi de üzerinde taşıdığı bilgilerle tüketiciye seçim ve kullanım kolaylığı sağlamasıdır. Üzerinde yazılı olan (ağırlık, fiyat, üretim tarihi, son kullanım tarihi, ürünün içeriği, üretici firmanın adı, kullanım açıklaması, </a:t>
            </a:r>
            <a:r>
              <a:rPr lang="tr-TR" dirty="0" err="1"/>
              <a:t>TSE'li</a:t>
            </a:r>
            <a:r>
              <a:rPr lang="tr-TR" dirty="0"/>
              <a:t> olup olmadığı gibi) tüm bilgiler, tüketiciye ve satış yapana büyük kolaylıklar sağlar.</a:t>
            </a:r>
            <a:endParaRPr lang="en-US" dirty="0"/>
          </a:p>
          <a:p>
            <a:endParaRPr lang="en-US"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2558" t="7659" r="11386" b="7130"/>
          <a:stretch/>
        </p:blipFill>
        <p:spPr>
          <a:xfrm>
            <a:off x="5219034" y="1600200"/>
            <a:ext cx="3631842" cy="4069008"/>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0876" y="2329779"/>
            <a:ext cx="3476625" cy="2609850"/>
          </a:xfrm>
          <a:prstGeom prst="ellipse">
            <a:avLst/>
          </a:prstGeom>
          <a:ln>
            <a:noFill/>
          </a:ln>
          <a:effectLst>
            <a:softEdge rad="112500"/>
          </a:effectLst>
        </p:spPr>
      </p:pic>
    </p:spTree>
    <p:extLst>
      <p:ext uri="{BB962C8B-B14F-4D97-AF65-F5344CB8AC3E}">
        <p14:creationId xmlns:p14="http://schemas.microsoft.com/office/powerpoint/2010/main" val="6524982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2.1.3. Ahşap Kökenli Ambalaj Çeşitleri</a:t>
            </a:r>
            <a:r>
              <a:rPr lang="en-US" dirty="0"/>
              <a:t/>
            </a:r>
            <a:br>
              <a:rPr lang="en-US" dirty="0"/>
            </a:br>
            <a:r>
              <a:rPr lang="tr-TR" sz="2700" dirty="0" smtClean="0"/>
              <a:t>- 2</a:t>
            </a:r>
            <a:r>
              <a:rPr lang="tr-TR" sz="2700" b="1" dirty="0"/>
              <a:t>.1.3.1. Paletler</a:t>
            </a:r>
            <a:r>
              <a:rPr lang="en-US" dirty="0"/>
              <a:t/>
            </a:r>
            <a:br>
              <a:rPr lang="en-US" dirty="0"/>
            </a:br>
            <a:endParaRPr lang="en-US"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6370" y="1930400"/>
            <a:ext cx="7341416" cy="4176450"/>
          </a:xfrm>
        </p:spPr>
      </p:pic>
    </p:spTree>
    <p:extLst>
      <p:ext uri="{BB962C8B-B14F-4D97-AF65-F5344CB8AC3E}">
        <p14:creationId xmlns:p14="http://schemas.microsoft.com/office/powerpoint/2010/main" val="42306096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2.1.3.2. Sandıklar</a:t>
            </a:r>
            <a:r>
              <a:rPr lang="en-US" dirty="0"/>
              <a:t/>
            </a:r>
            <a:br>
              <a:rPr lang="en-US" dirty="0"/>
            </a:br>
            <a:r>
              <a:rPr lang="tr-TR" sz="2400" dirty="0" smtClean="0"/>
              <a:t>- </a:t>
            </a:r>
            <a:r>
              <a:rPr lang="tr-TR" sz="2400" b="1" dirty="0"/>
              <a:t>Çivili sandık</a:t>
            </a:r>
            <a:endParaRPr lang="en-US" sz="2400" dirty="0"/>
          </a:p>
        </p:txBody>
      </p:sp>
      <p:sp>
        <p:nvSpPr>
          <p:cNvPr id="3" name="İçerik Yer Tutucusu 2"/>
          <p:cNvSpPr>
            <a:spLocks noGrp="1"/>
          </p:cNvSpPr>
          <p:nvPr>
            <p:ph idx="1"/>
          </p:nvPr>
        </p:nvSpPr>
        <p:spPr>
          <a:xfrm>
            <a:off x="677334" y="1774223"/>
            <a:ext cx="8596668" cy="3880773"/>
          </a:xfrm>
        </p:spPr>
        <p:txBody>
          <a:bodyPr/>
          <a:lstStyle/>
          <a:p>
            <a:r>
              <a:rPr lang="tr-TR" dirty="0"/>
              <a:t>Bunlar; bir dip, iki yan, iki baş ve bir kapağın birbirine çiviyle tutturulmuş paralel yüzlü ahşap ambalajlardır. Kullanım alanına göre çok değişik monte edilmiş çivili sandıklar mevcuttur.</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1059" y="2849451"/>
            <a:ext cx="4855205" cy="3641404"/>
          </a:xfrm>
          <a:prstGeom prst="rect">
            <a:avLst/>
          </a:prstGeom>
        </p:spPr>
      </p:pic>
    </p:spTree>
    <p:extLst>
      <p:ext uri="{BB962C8B-B14F-4D97-AF65-F5344CB8AC3E}">
        <p14:creationId xmlns:p14="http://schemas.microsoft.com/office/powerpoint/2010/main" val="27179362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Lata sandık</a:t>
            </a:r>
            <a:endParaRPr lang="en-US" dirty="0"/>
          </a:p>
        </p:txBody>
      </p:sp>
      <p:sp>
        <p:nvSpPr>
          <p:cNvPr id="3" name="İçerik Yer Tutucusu 2"/>
          <p:cNvSpPr>
            <a:spLocks noGrp="1"/>
          </p:cNvSpPr>
          <p:nvPr>
            <p:ph idx="1"/>
          </p:nvPr>
        </p:nvSpPr>
        <p:spPr>
          <a:xfrm>
            <a:off x="677334" y="1439372"/>
            <a:ext cx="5118159" cy="4291727"/>
          </a:xfrm>
        </p:spPr>
        <p:txBody>
          <a:bodyPr/>
          <a:lstStyle/>
          <a:p>
            <a:r>
              <a:rPr lang="tr-TR" dirty="0"/>
              <a:t>Tüm elemanları belirli aralıklarla dizilmiş latalardan oluşmuş, yan ve baş elemanları köşe ve baş çıtaları ile tutturulmuş sandıktır. Bu sandıklar dıştan gelen gerilimlere çıtaları sayesinde karşı koyarlar. Latalı sandığın bu özelliği diğer sandıklarda yoktur. Lata sandığın dayanıklılığını artırmak için metal şerit çember de kullanılır. Lata sandığın yapımında kullanılan ahşapların seçimi, üzerine binen yüke göre yapılmalıdır. Lata sandıklarda köşegen olarak  kullanılan  yapı  elemanları  çok  önemlidir.  Lata  sandıklarda  köşegen  yerleştirme, paralel ya da dik yerleştirmeye göre dayanıklılığı on kat </a:t>
            </a:r>
            <a:r>
              <a:rPr lang="tr-TR" dirty="0" smtClean="0"/>
              <a:t>artırır.</a:t>
            </a:r>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9659" y="1439372"/>
            <a:ext cx="5495426" cy="4188696"/>
          </a:xfrm>
          <a:prstGeom prst="rect">
            <a:avLst/>
          </a:prstGeom>
        </p:spPr>
      </p:pic>
    </p:spTree>
    <p:extLst>
      <p:ext uri="{BB962C8B-B14F-4D97-AF65-F5344CB8AC3E}">
        <p14:creationId xmlns:p14="http://schemas.microsoft.com/office/powerpoint/2010/main" val="42480114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Papel</a:t>
            </a:r>
            <a:endParaRPr lang="en-US" dirty="0"/>
          </a:p>
        </p:txBody>
      </p:sp>
      <p:sp>
        <p:nvSpPr>
          <p:cNvPr id="3" name="İçerik Yer Tutucusu 2"/>
          <p:cNvSpPr>
            <a:spLocks noGrp="1"/>
          </p:cNvSpPr>
          <p:nvPr>
            <p:ph idx="1"/>
          </p:nvPr>
        </p:nvSpPr>
        <p:spPr>
          <a:xfrm>
            <a:off x="265210" y="1452251"/>
            <a:ext cx="11300018" cy="2166712"/>
          </a:xfrm>
        </p:spPr>
        <p:txBody>
          <a:bodyPr>
            <a:normAutofit fontScale="92500" lnSpcReduction="20000"/>
          </a:bodyPr>
          <a:lstStyle/>
          <a:p>
            <a:r>
              <a:rPr lang="tr-TR" dirty="0" err="1"/>
              <a:t>Demonte</a:t>
            </a:r>
            <a:r>
              <a:rPr lang="tr-TR" dirty="0"/>
              <a:t> sandık malzemesi niteliğindeki papel, özellikle kavak ağacı olmak üzere soyulmaya uygun yumuşak ağaç tomruklarının istenilen milimetrik boyutta, otomatik torna makinelerinde seri ve çok hızlı bir şekilde soyularak 3,8 mm'den 8 mm'ye kadar kalınlıkla elde edilir. Soyulduğunda çok yaş durumda olan papellerin modern üretim tesislerinde bulunun  özel  kurutma  fırınlarında  fazla  nemi  alınarak  dayanımı  artırılır.  Böylelikle küflenmesi önlenir ve çok hafifler. Fırınlanan papeller, bağlama şeritleriyle bandajlanarak paketlenir. Papeller, tel dikiş  ya  da agraf makineleri  kullanılarak üretilen  meyve,  sebze sandıklarının  ana  malzemesini  oluşturur.  Acil  sandık  gereksinimlerini  karşılamak  için papeller  büyük  bir  olanaktır.  Sandıklara  konulacak tarımsal  ürünün  toplandığı  alanlarda papellerden  üstü  açık  Hollanda  tipi  sandık  üretmek  çok  kolaydır.  Ayrıca  gerektiğinde papeller palet tahtası işlevini de görebilir.</a:t>
            </a:r>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3551726"/>
            <a:ext cx="10887894" cy="3079084"/>
          </a:xfrm>
          <a:prstGeom prst="rect">
            <a:avLst/>
          </a:prstGeom>
        </p:spPr>
      </p:pic>
    </p:spTree>
    <p:extLst>
      <p:ext uri="{BB962C8B-B14F-4D97-AF65-F5344CB8AC3E}">
        <p14:creationId xmlns:p14="http://schemas.microsoft.com/office/powerpoint/2010/main" val="26613605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Tel dikişli sandık</a:t>
            </a:r>
            <a:endParaRPr lang="en-US" dirty="0"/>
          </a:p>
        </p:txBody>
      </p:sp>
      <p:sp>
        <p:nvSpPr>
          <p:cNvPr id="3" name="İçerik Yer Tutucusu 2"/>
          <p:cNvSpPr>
            <a:spLocks noGrp="1"/>
          </p:cNvSpPr>
          <p:nvPr>
            <p:ph idx="1"/>
          </p:nvPr>
        </p:nvSpPr>
        <p:spPr>
          <a:xfrm>
            <a:off x="677334" y="1358721"/>
            <a:ext cx="6560593" cy="3880773"/>
          </a:xfrm>
        </p:spPr>
        <p:txBody>
          <a:bodyPr/>
          <a:lstStyle/>
          <a:p>
            <a:r>
              <a:rPr lang="tr-TR" dirty="0"/>
              <a:t>Tel dikişli sandık; temiz, kokusuz, pürüzsüz yüzeyli, milimetrik boyutlu, fırınlanmış papeller ile çıtaların, özel alaşımlı dirençli tellerle çok duyarlı otomatik makinelerde dikilmesiyle oluşturulur. Tel dikişli sandıklar düz ve korumalı ortamlarda taşınmalı, depolanmalıdır. Tel dikiş sandığın yapımında üçüncü grup ve dördüncü grup ahşaplar kullanılır  ancak  kullanılan  malzemede  budak  çapraz damar  gibi  kusurların  olmamasına, ahşaptaki rutubetin % 10 dolaylarında olmasına özellikle dikkat </a:t>
            </a:r>
            <a:r>
              <a:rPr lang="tr-TR" dirty="0" smtClean="0"/>
              <a:t>edilmelidir.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6028" y="1358721"/>
            <a:ext cx="4246700" cy="358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2580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347731"/>
            <a:ext cx="8596668" cy="5693632"/>
          </a:xfrm>
        </p:spPr>
        <p:txBody>
          <a:bodyPr>
            <a:normAutofit fontScale="92500" lnSpcReduction="10000"/>
          </a:bodyPr>
          <a:lstStyle/>
          <a:p>
            <a:r>
              <a:rPr lang="tr-TR" dirty="0"/>
              <a:t>Çivili sandığa göre daha ekonomik olan tel dikişli sandıkların darbelere karşı direnci daha azdır ve düzgün istiflenmeleri olası değildir. Ancak açılır katlanır özellikte üretilen tel dikişli sandıkların büyük kullanım avantajları vardır. </a:t>
            </a:r>
            <a:endParaRPr lang="tr-TR" dirty="0" smtClean="0"/>
          </a:p>
          <a:p>
            <a:pPr marL="0" indent="0">
              <a:buNone/>
            </a:pPr>
            <a:r>
              <a:rPr lang="tr-TR" dirty="0" smtClean="0"/>
              <a:t>Bunlar</a:t>
            </a:r>
            <a:r>
              <a:rPr lang="tr-TR" dirty="0"/>
              <a:t>:</a:t>
            </a:r>
            <a:endParaRPr lang="en-US" dirty="0"/>
          </a:p>
          <a:p>
            <a:pPr marL="0" indent="0">
              <a:buNone/>
            </a:pPr>
            <a:r>
              <a:rPr lang="tr-TR" dirty="0" smtClean="0"/>
              <a:t>- Açılır </a:t>
            </a:r>
            <a:r>
              <a:rPr lang="tr-TR" dirty="0"/>
              <a:t>katlanır özelliği nedeniyle boş iken düz tabakalar hâlinde </a:t>
            </a:r>
            <a:r>
              <a:rPr lang="tr-TR" dirty="0" smtClean="0"/>
              <a:t>durur.</a:t>
            </a:r>
            <a:r>
              <a:rPr lang="tr-TR" dirty="0"/>
              <a:t> </a:t>
            </a:r>
            <a:r>
              <a:rPr lang="tr-TR" dirty="0" smtClean="0"/>
              <a:t>Böylece 	ürün 	dolum </a:t>
            </a:r>
            <a:r>
              <a:rPr lang="tr-TR" dirty="0"/>
              <a:t>yerinde, stoklamada ve özellikle taşımada çok büyük ölçüde maliyet </a:t>
            </a:r>
            <a:r>
              <a:rPr lang="tr-TR" dirty="0" smtClean="0"/>
              <a:t>	ve </a:t>
            </a:r>
            <a:r>
              <a:rPr lang="tr-TR" dirty="0"/>
              <a:t>alan tasarrufu </a:t>
            </a:r>
            <a:r>
              <a:rPr lang="tr-TR" dirty="0" smtClean="0"/>
              <a:t>sağlar.</a:t>
            </a:r>
            <a:endParaRPr lang="tr-TR" dirty="0"/>
          </a:p>
          <a:p>
            <a:pPr marL="0" indent="0">
              <a:buNone/>
            </a:pPr>
            <a:r>
              <a:rPr lang="tr-TR" dirty="0" smtClean="0"/>
              <a:t>- Çok </a:t>
            </a:r>
            <a:r>
              <a:rPr lang="tr-TR" dirty="0"/>
              <a:t>kısa  zaman  dilimi  içinde montajı yapılarak kullanıma  hazır  hâle getirilir. </a:t>
            </a:r>
            <a:r>
              <a:rPr lang="tr-TR" dirty="0" smtClean="0"/>
              <a:t>	İçindeki </a:t>
            </a:r>
            <a:r>
              <a:rPr lang="tr-TR" dirty="0"/>
              <a:t>ürünü kontrol amacıyla defalarca açıp kapamak </a:t>
            </a:r>
            <a:r>
              <a:rPr lang="tr-TR" dirty="0" err="1"/>
              <a:t>müm</a:t>
            </a:r>
            <a:r>
              <a:rPr lang="tr-TR" dirty="0"/>
              <a:t>- </a:t>
            </a:r>
            <a:r>
              <a:rPr lang="tr-TR" dirty="0" err="1"/>
              <a:t>kündür</a:t>
            </a:r>
            <a:r>
              <a:rPr lang="tr-TR" dirty="0"/>
              <a:t>.</a:t>
            </a:r>
            <a:endParaRPr lang="en-US" dirty="0"/>
          </a:p>
          <a:p>
            <a:pPr marL="0" indent="0">
              <a:buNone/>
            </a:pPr>
            <a:r>
              <a:rPr lang="tr-TR" dirty="0" smtClean="0"/>
              <a:t>- Ana </a:t>
            </a:r>
            <a:r>
              <a:rPr lang="tr-TR" dirty="0"/>
              <a:t>malzemesi olan papeller özel kurutma fırınlarında </a:t>
            </a:r>
            <a:r>
              <a:rPr lang="tr-TR" dirty="0" smtClean="0"/>
              <a:t>kurutulduğundan</a:t>
            </a:r>
            <a:r>
              <a:rPr lang="tr-TR" dirty="0"/>
              <a:t> </a:t>
            </a:r>
            <a:r>
              <a:rPr lang="tr-TR" dirty="0" smtClean="0"/>
              <a:t>son 	derece </a:t>
            </a:r>
            <a:r>
              <a:rPr lang="tr-TR" dirty="0"/>
              <a:t>hafiftir. Küflenmez, üstelik özel dizaynı nedeniyle ürünün doğal </a:t>
            </a:r>
            <a:r>
              <a:rPr lang="tr-TR" dirty="0" smtClean="0"/>
              <a:t>	havalanmasını </a:t>
            </a:r>
            <a:r>
              <a:rPr lang="tr-TR" dirty="0"/>
              <a:t>sağlar.</a:t>
            </a:r>
            <a:endParaRPr lang="en-US" dirty="0"/>
          </a:p>
          <a:p>
            <a:pPr marL="0" indent="0">
              <a:buNone/>
            </a:pPr>
            <a:r>
              <a:rPr lang="tr-TR" dirty="0" smtClean="0"/>
              <a:t>- Nem</a:t>
            </a:r>
            <a:r>
              <a:rPr lang="tr-TR" dirty="0"/>
              <a:t>, su ve diğer iklim koşullarına dayanıklıdır.</a:t>
            </a:r>
            <a:endParaRPr lang="en-US" dirty="0"/>
          </a:p>
          <a:p>
            <a:pPr marL="0" indent="0">
              <a:buNone/>
            </a:pPr>
            <a:r>
              <a:rPr lang="tr-TR" dirty="0" smtClean="0"/>
              <a:t>- Bağlantı </a:t>
            </a:r>
            <a:r>
              <a:rPr lang="tr-TR" dirty="0"/>
              <a:t>telleri esneklik sağladığından içindeki ürünü sallanma, </a:t>
            </a:r>
            <a:r>
              <a:rPr lang="tr-TR" dirty="0" smtClean="0"/>
              <a:t>düşme,</a:t>
            </a:r>
            <a:r>
              <a:rPr lang="tr-TR" dirty="0"/>
              <a:t> </a:t>
            </a:r>
            <a:r>
              <a:rPr lang="tr-TR" dirty="0" smtClean="0"/>
              <a:t>basınç</a:t>
            </a:r>
            <a:r>
              <a:rPr lang="tr-TR" dirty="0"/>
              <a:t>, </a:t>
            </a:r>
            <a:r>
              <a:rPr lang="tr-TR" dirty="0" smtClean="0"/>
              <a:t>	çarpma </a:t>
            </a:r>
            <a:r>
              <a:rPr lang="tr-TR" dirty="0"/>
              <a:t>gibi etkilerden korur.</a:t>
            </a:r>
            <a:endParaRPr lang="en-US" dirty="0"/>
          </a:p>
          <a:p>
            <a:pPr marL="0" indent="0">
              <a:buNone/>
            </a:pPr>
            <a:r>
              <a:rPr lang="tr-TR" dirty="0" smtClean="0"/>
              <a:t>- Kullanılan </a:t>
            </a:r>
            <a:r>
              <a:rPr lang="tr-TR" dirty="0"/>
              <a:t>ileri teknolojiler nedeniyle kısa zamanda ve çok büyük ölçekte üretilir.</a:t>
            </a:r>
            <a:endParaRPr lang="en-US" dirty="0"/>
          </a:p>
          <a:p>
            <a:pPr marL="0" indent="0">
              <a:buNone/>
            </a:pPr>
            <a:r>
              <a:rPr lang="tr-TR" dirty="0" smtClean="0"/>
              <a:t>- Ürünün </a:t>
            </a:r>
            <a:r>
              <a:rPr lang="tr-TR" dirty="0"/>
              <a:t>özellik ve konumuna uygun olarak paletli ya da </a:t>
            </a:r>
            <a:r>
              <a:rPr lang="tr-TR" dirty="0" err="1"/>
              <a:t>demonte</a:t>
            </a:r>
            <a:r>
              <a:rPr lang="tr-TR" dirty="0"/>
              <a:t> parçalar hâlinde </a:t>
            </a:r>
            <a:r>
              <a:rPr lang="tr-TR" dirty="0" smtClean="0"/>
              <a:t>	üretilir.</a:t>
            </a:r>
            <a:endParaRPr lang="tr-TR" dirty="0"/>
          </a:p>
          <a:p>
            <a:pPr marL="0" indent="0">
              <a:buNone/>
            </a:pPr>
            <a:r>
              <a:rPr lang="tr-TR" dirty="0" smtClean="0"/>
              <a:t>- Çok </a:t>
            </a:r>
            <a:r>
              <a:rPr lang="tr-TR" dirty="0"/>
              <a:t>geniş bir kullanım alanına sahiptir.</a:t>
            </a:r>
            <a:endParaRPr lang="en-US" dirty="0"/>
          </a:p>
          <a:p>
            <a:endParaRPr lang="en-US" dirty="0"/>
          </a:p>
        </p:txBody>
      </p:sp>
    </p:spTree>
    <p:extLst>
      <p:ext uri="{BB962C8B-B14F-4D97-AF65-F5344CB8AC3E}">
        <p14:creationId xmlns:p14="http://schemas.microsoft.com/office/powerpoint/2010/main" val="5112113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Katlanabilir sandık</a:t>
            </a:r>
            <a:endParaRPr lang="en-US" dirty="0"/>
          </a:p>
        </p:txBody>
      </p:sp>
      <p:sp>
        <p:nvSpPr>
          <p:cNvPr id="3" name="İçerik Yer Tutucusu 2"/>
          <p:cNvSpPr>
            <a:spLocks noGrp="1"/>
          </p:cNvSpPr>
          <p:nvPr>
            <p:ph idx="1"/>
          </p:nvPr>
        </p:nvSpPr>
        <p:spPr>
          <a:xfrm>
            <a:off x="677334" y="2160589"/>
            <a:ext cx="5697708" cy="3880773"/>
          </a:xfrm>
        </p:spPr>
        <p:txBody>
          <a:bodyPr/>
          <a:lstStyle/>
          <a:p>
            <a:r>
              <a:rPr lang="tr-TR" dirty="0"/>
              <a:t>Katlanabilir sandık kapak ve kenar yapı elemanlarının </a:t>
            </a:r>
            <a:r>
              <a:rPr lang="tr-TR" dirty="0" err="1"/>
              <a:t>demontajına</a:t>
            </a:r>
            <a:r>
              <a:rPr lang="tr-TR" dirty="0"/>
              <a:t> gerek kalmadan katlanabilme özelliğine sahip sandıklardır. Bu sandıklarda taşıyıcı palet doğrama kalitesinde çam kerestesi, çivi ve yapıştırma ile birleştirilir. Taban ve kenarlar; iç basınca karşı yan panoları takviye eden galvanizli metal parçalarla donatılır. Ancak tel kullanımının yarattığı sağlamlık ve esneklik ölçüsünü yakalayabilmek için papel yerine tahta plakalar ya da yaygın olarak suya dayanıklı kontrplak parçaları kullanılarak üretilir.</a:t>
            </a:r>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1263" y="2160589"/>
            <a:ext cx="4041730" cy="362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7929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Dibi kendiliğinden kapanan sandık</a:t>
            </a:r>
            <a:endParaRPr lang="en-US" dirty="0"/>
          </a:p>
        </p:txBody>
      </p:sp>
      <p:sp>
        <p:nvSpPr>
          <p:cNvPr id="3" name="İçerik Yer Tutucusu 2"/>
          <p:cNvSpPr>
            <a:spLocks noGrp="1"/>
          </p:cNvSpPr>
          <p:nvPr>
            <p:ph idx="1"/>
          </p:nvPr>
        </p:nvSpPr>
        <p:spPr>
          <a:xfrm>
            <a:off x="677334" y="2160589"/>
            <a:ext cx="6109832" cy="3880773"/>
          </a:xfrm>
        </p:spPr>
        <p:txBody>
          <a:bodyPr/>
          <a:lstStyle/>
          <a:p>
            <a:r>
              <a:rPr lang="tr-TR" dirty="0" err="1"/>
              <a:t>Paletsiz</a:t>
            </a:r>
            <a:r>
              <a:rPr lang="tr-TR" dirty="0"/>
              <a:t>, çok hafif, katlı hâlde çok az yer tutan küçük boyutlarda katlanabilir sandıktır. Hiçbir alet ya da birleştirme parçası kullanmadan süratle hazır hâle getirilme, sağlamlık, boşken depolamada yer kazanma, standart ya da ölçü üzerine üretim mallarının güvenliği, tasarım, içindeki ürünün kimliğini belirtme avantajı, kilitleme olanağına sahiptir. Dibi kendiliğinden   kapanan   sandıklar   6   ya   da   10   </a:t>
            </a:r>
            <a:r>
              <a:rPr lang="tr-TR" dirty="0" err="1"/>
              <a:t>mm'lik</a:t>
            </a:r>
            <a:r>
              <a:rPr lang="tr-TR" dirty="0"/>
              <a:t>   kontrplaktan   üretilir.   Tekrar kullanılmayan ve tekrar kullanılabilen tipleri mevcuttur. Bu sandıklarda yan plakalarda, elle tutma oyuklar, kulplar, kapak üzerinde kilitleme mandalları mevcuttur.</a:t>
            </a:r>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6928" y="2405288"/>
            <a:ext cx="4916259" cy="313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2046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 Kâğıt ve Kâğıt Esaslı Ambalajlar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Gerek doğaya gerekse insan sağlığına etkisinin en az olması ve geri dönüşümünün kolay ve sonsuz olması nedeniyle kâğıt ambalaj çevreye ve sağlığa saygılı tüm kullanıcılar tarafından tercih edilen ambalaj türüdür</a:t>
            </a:r>
            <a:r>
              <a:rPr lang="tr-TR" dirty="0" smtClean="0"/>
              <a:t>.</a:t>
            </a:r>
            <a:endParaRPr lang="en-US" dirty="0"/>
          </a:p>
          <a:p>
            <a:r>
              <a:rPr lang="tr-TR" dirty="0"/>
              <a:t>Kâğıt ve kâğıt esaslı ambalaj çeşitleri arasında sargılama kâğıtları, kâğıt torbalar, karton ambalajlar, kâğıt esaslı </a:t>
            </a:r>
            <a:r>
              <a:rPr lang="tr-TR" dirty="0" err="1"/>
              <a:t>viol</a:t>
            </a:r>
            <a:r>
              <a:rPr lang="tr-TR" dirty="0"/>
              <a:t> ve tepsiler, </a:t>
            </a:r>
            <a:r>
              <a:rPr lang="tr-TR" dirty="0" err="1"/>
              <a:t>kompozit</a:t>
            </a:r>
            <a:r>
              <a:rPr lang="tr-TR" dirty="0"/>
              <a:t> kutular, oluklu mukavva kutular, kâğıt esaslı variller, kartlı ambalajlar sayılabilir.</a:t>
            </a:r>
            <a:endParaRPr lang="en-US" dirty="0"/>
          </a:p>
          <a:p>
            <a:endParaRPr lang="en-US" dirty="0"/>
          </a:p>
        </p:txBody>
      </p:sp>
    </p:spTree>
    <p:extLst>
      <p:ext uri="{BB962C8B-B14F-4D97-AF65-F5344CB8AC3E}">
        <p14:creationId xmlns:p14="http://schemas.microsoft.com/office/powerpoint/2010/main" val="35652193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 Kâğıt ve Kâğıt Esaslı Ambalajlar</a:t>
            </a:r>
            <a:r>
              <a:rPr lang="en-US" dirty="0"/>
              <a:t/>
            </a:r>
            <a:br>
              <a:rPr lang="en-US" dirty="0"/>
            </a:br>
            <a:endParaRPr lang="en-US" dirty="0"/>
          </a:p>
        </p:txBody>
      </p:sp>
      <p:sp>
        <p:nvSpPr>
          <p:cNvPr id="3" name="İçerik Yer Tutucusu 2"/>
          <p:cNvSpPr>
            <a:spLocks noGrp="1"/>
          </p:cNvSpPr>
          <p:nvPr>
            <p:ph idx="1"/>
          </p:nvPr>
        </p:nvSpPr>
        <p:spPr>
          <a:xfrm>
            <a:off x="677334" y="1596980"/>
            <a:ext cx="8596668" cy="4727717"/>
          </a:xfrm>
        </p:spPr>
        <p:txBody>
          <a:bodyPr>
            <a:normAutofit fontScale="85000" lnSpcReduction="10000"/>
          </a:bodyPr>
          <a:lstStyle/>
          <a:p>
            <a:r>
              <a:rPr lang="tr-TR" dirty="0"/>
              <a:t>Kâğıt kökenli ambalaj malzemelerinin kullanım alanları şöyle sıralanabilir</a:t>
            </a:r>
            <a:r>
              <a:rPr lang="tr-TR" dirty="0" smtClean="0"/>
              <a:t>:</a:t>
            </a:r>
            <a:endParaRPr lang="en-US" dirty="0"/>
          </a:p>
          <a:p>
            <a:pPr marL="0" indent="0">
              <a:buNone/>
            </a:pPr>
            <a:r>
              <a:rPr lang="tr-TR" dirty="0" smtClean="0"/>
              <a:t>- Konserve </a:t>
            </a:r>
            <a:r>
              <a:rPr lang="tr-TR" dirty="0"/>
              <a:t>kutularının, makarna paketlerinin, çikolata paketlerinin ihracat için bira, şarap 	</a:t>
            </a:r>
            <a:r>
              <a:rPr lang="tr-TR" dirty="0" smtClean="0"/>
              <a:t>ve </a:t>
            </a:r>
            <a:r>
              <a:rPr lang="tr-TR" dirty="0"/>
              <a:t>şampanya ile  diğer içki şişelerinin bir araya getirdiği mukavva kutular olarak</a:t>
            </a:r>
            <a:r>
              <a:rPr lang="tr-TR" dirty="0" smtClean="0"/>
              <a:t>,</a:t>
            </a:r>
            <a:endParaRPr lang="tr-TR" dirty="0"/>
          </a:p>
          <a:p>
            <a:pPr marL="0" indent="0">
              <a:buNone/>
            </a:pPr>
            <a:r>
              <a:rPr lang="tr-TR" dirty="0" smtClean="0"/>
              <a:t>- Çeşitli </a:t>
            </a:r>
            <a:r>
              <a:rPr lang="tr-TR" dirty="0"/>
              <a:t>margarin, peynir, tereyağı paketlerinin bir araya getirilerek toptancı ve perakendecilere </a:t>
            </a:r>
            <a:r>
              <a:rPr lang="tr-TR" dirty="0" smtClean="0"/>
              <a:t>	naklinde </a:t>
            </a:r>
            <a:r>
              <a:rPr lang="tr-TR" dirty="0"/>
              <a:t>kullanılan kutular olarak,</a:t>
            </a:r>
            <a:endParaRPr lang="en-US" dirty="0"/>
          </a:p>
          <a:p>
            <a:pPr marL="0" indent="0">
              <a:buNone/>
            </a:pPr>
            <a:r>
              <a:rPr lang="tr-TR" dirty="0" smtClean="0"/>
              <a:t>- Çeşitli  </a:t>
            </a:r>
            <a:r>
              <a:rPr lang="tr-TR" dirty="0"/>
              <a:t>tekstil  mamullerinin  perakende  satışında,  elde  taşımayı  kolaylaştıran karton çantalar </a:t>
            </a:r>
            <a:r>
              <a:rPr lang="tr-TR" dirty="0" smtClean="0"/>
              <a:t>	olarak</a:t>
            </a:r>
            <a:r>
              <a:rPr lang="tr-TR" dirty="0"/>
              <a:t>,</a:t>
            </a:r>
            <a:endParaRPr lang="en-US" dirty="0"/>
          </a:p>
          <a:p>
            <a:pPr marL="0" indent="0">
              <a:buNone/>
            </a:pPr>
            <a:r>
              <a:rPr lang="tr-TR" dirty="0" smtClean="0"/>
              <a:t>- Ayakkabı </a:t>
            </a:r>
            <a:r>
              <a:rPr lang="tr-TR" dirty="0"/>
              <a:t>sanayinde gönderme kutuları olarak,</a:t>
            </a:r>
            <a:endParaRPr lang="en-US" dirty="0"/>
          </a:p>
          <a:p>
            <a:pPr marL="0" indent="0">
              <a:buNone/>
            </a:pPr>
            <a:r>
              <a:rPr lang="tr-TR" dirty="0" smtClean="0"/>
              <a:t>- Metalden </a:t>
            </a:r>
            <a:r>
              <a:rPr lang="tr-TR" dirty="0"/>
              <a:t>yapılmış çeşitli küçük mamuller, pense, tornavida ve çeşitli elektrikli ev aletleri, </a:t>
            </a:r>
            <a:r>
              <a:rPr lang="tr-TR" dirty="0" smtClean="0"/>
              <a:t>	buzdolabı</a:t>
            </a:r>
            <a:r>
              <a:rPr lang="tr-TR" dirty="0"/>
              <a:t>, televizyon gibi yerlerde ikincil ambalaj olarak kullanılır</a:t>
            </a:r>
            <a:r>
              <a:rPr lang="tr-TR" dirty="0" smtClean="0"/>
              <a:t>.</a:t>
            </a:r>
            <a:endParaRPr lang="en-US" dirty="0"/>
          </a:p>
          <a:p>
            <a:r>
              <a:rPr lang="tr-TR" dirty="0"/>
              <a:t>Ambalaj malzemesi olarak kâğıt ve kartonun tercih edilmesinin sebepleri şunlardır:</a:t>
            </a:r>
            <a:endParaRPr lang="en-US" dirty="0"/>
          </a:p>
          <a:p>
            <a:pPr marL="0" indent="0">
              <a:buNone/>
            </a:pPr>
            <a:r>
              <a:rPr lang="tr-TR" dirty="0" smtClean="0"/>
              <a:t>- Maliyeti </a:t>
            </a:r>
            <a:r>
              <a:rPr lang="tr-TR" dirty="0"/>
              <a:t>azdır.</a:t>
            </a:r>
            <a:endParaRPr lang="en-US" dirty="0"/>
          </a:p>
          <a:p>
            <a:pPr marL="0" indent="0">
              <a:buNone/>
            </a:pPr>
            <a:r>
              <a:rPr lang="tr-TR" dirty="0" smtClean="0"/>
              <a:t>- Günümüzün  </a:t>
            </a:r>
            <a:r>
              <a:rPr lang="tr-TR" dirty="0"/>
              <a:t>büyük  problemlerinden  olan  çöp  ve  atıkların  yok  </a:t>
            </a:r>
            <a:r>
              <a:rPr lang="tr-TR" dirty="0" smtClean="0"/>
              <a:t>edilmesi</a:t>
            </a:r>
            <a:r>
              <a:rPr lang="tr-TR" dirty="0"/>
              <a:t> </a:t>
            </a:r>
            <a:r>
              <a:rPr lang="tr-TR" dirty="0" smtClean="0"/>
              <a:t>sorununun </a:t>
            </a:r>
            <a:r>
              <a:rPr lang="tr-TR" dirty="0"/>
              <a:t>da </a:t>
            </a:r>
            <a:r>
              <a:rPr lang="tr-TR" dirty="0" smtClean="0"/>
              <a:t>	</a:t>
            </a:r>
            <a:r>
              <a:rPr lang="tr-TR" dirty="0" err="1" smtClean="0"/>
              <a:t>hâlledilmiş</a:t>
            </a:r>
            <a:r>
              <a:rPr lang="tr-TR" dirty="0" smtClean="0"/>
              <a:t> </a:t>
            </a:r>
            <a:r>
              <a:rPr lang="tr-TR" dirty="0"/>
              <a:t>olması tercih sebebidir. Çünkü yakılarak ve eritilerek zararsız hâle getirilebilir.</a:t>
            </a:r>
            <a:endParaRPr lang="en-US" dirty="0"/>
          </a:p>
          <a:p>
            <a:pPr marL="0" indent="0">
              <a:buNone/>
            </a:pPr>
            <a:r>
              <a:rPr lang="tr-TR" dirty="0" smtClean="0"/>
              <a:t>- Az </a:t>
            </a:r>
            <a:r>
              <a:rPr lang="tr-TR" dirty="0"/>
              <a:t>yer tutar.</a:t>
            </a:r>
            <a:endParaRPr lang="en-US" dirty="0"/>
          </a:p>
          <a:p>
            <a:pPr marL="0" indent="0">
              <a:buNone/>
            </a:pPr>
            <a:r>
              <a:rPr lang="tr-TR" dirty="0" smtClean="0"/>
              <a:t>- Depolama </a:t>
            </a:r>
            <a:r>
              <a:rPr lang="tr-TR" dirty="0"/>
              <a:t>ve taşıma masrafları düşüktür.</a:t>
            </a:r>
            <a:endParaRPr lang="en-US" dirty="0"/>
          </a:p>
        </p:txBody>
      </p:sp>
    </p:spTree>
    <p:extLst>
      <p:ext uri="{BB962C8B-B14F-4D97-AF65-F5344CB8AC3E}">
        <p14:creationId xmlns:p14="http://schemas.microsoft.com/office/powerpoint/2010/main" val="2726952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Doğru yapılan bir </a:t>
            </a:r>
            <a:r>
              <a:rPr lang="tr-TR" dirty="0" smtClean="0"/>
              <a:t>ambalajlama için,</a:t>
            </a:r>
            <a:endParaRPr lang="en-US" dirty="0"/>
          </a:p>
        </p:txBody>
      </p:sp>
      <p:sp>
        <p:nvSpPr>
          <p:cNvPr id="3" name="İçerik Yer Tutucusu 2"/>
          <p:cNvSpPr>
            <a:spLocks noGrp="1"/>
          </p:cNvSpPr>
          <p:nvPr>
            <p:ph idx="1"/>
          </p:nvPr>
        </p:nvSpPr>
        <p:spPr/>
        <p:txBody>
          <a:bodyPr>
            <a:normAutofit/>
          </a:bodyPr>
          <a:lstStyle/>
          <a:p>
            <a:r>
              <a:rPr lang="tr-TR" dirty="0" smtClean="0"/>
              <a:t>Ürünün </a:t>
            </a:r>
            <a:r>
              <a:rPr lang="tr-TR" dirty="0"/>
              <a:t>hasar ve atığını azaltmakta, bozulmasını önlemektedir.</a:t>
            </a:r>
            <a:endParaRPr lang="en-US" dirty="0"/>
          </a:p>
          <a:p>
            <a:r>
              <a:rPr lang="tr-TR" dirty="0" smtClean="0"/>
              <a:t>Pek </a:t>
            </a:r>
            <a:r>
              <a:rPr lang="tr-TR" dirty="0"/>
              <a:t>çok ürünün maliyetini düşürmektedir.</a:t>
            </a:r>
            <a:endParaRPr lang="en-US" dirty="0"/>
          </a:p>
          <a:p>
            <a:r>
              <a:rPr lang="tr-TR" dirty="0" smtClean="0"/>
              <a:t>Kontrole </a:t>
            </a:r>
            <a:r>
              <a:rPr lang="tr-TR" dirty="0"/>
              <a:t>yardım etmektedir.</a:t>
            </a:r>
            <a:endParaRPr lang="en-US" dirty="0"/>
          </a:p>
          <a:p>
            <a:r>
              <a:rPr lang="tr-TR" dirty="0" smtClean="0"/>
              <a:t>Bazı </a:t>
            </a:r>
            <a:r>
              <a:rPr lang="tr-TR" dirty="0"/>
              <a:t>hâllerde, hastalık yapan mikroplardan korunmaya yardım etmektedir.</a:t>
            </a:r>
            <a:endParaRPr lang="en-US" dirty="0"/>
          </a:p>
          <a:p>
            <a:r>
              <a:rPr lang="tr-TR" dirty="0" smtClean="0"/>
              <a:t>Satışta </a:t>
            </a:r>
            <a:r>
              <a:rPr lang="tr-TR" dirty="0"/>
              <a:t>ve tüketicinin size ulaşmasında bilgilendirmeyi sağlamaktadır.</a:t>
            </a:r>
            <a:endParaRPr lang="en-US" dirty="0"/>
          </a:p>
          <a:p>
            <a:r>
              <a:rPr lang="tr-TR" dirty="0" smtClean="0"/>
              <a:t>Ürünü </a:t>
            </a:r>
            <a:r>
              <a:rPr lang="tr-TR" dirty="0"/>
              <a:t>taklit edilmeye karşı korumaktadır.</a:t>
            </a:r>
            <a:endParaRPr lang="en-US" dirty="0"/>
          </a:p>
          <a:p>
            <a:r>
              <a:rPr lang="tr-TR" dirty="0" smtClean="0"/>
              <a:t>Dağıtım </a:t>
            </a:r>
            <a:r>
              <a:rPr lang="tr-TR" dirty="0"/>
              <a:t>sisteminde temel bir faktör olan ambalaj, dayanıklılık sağlamasıyla gıdasızlığa karşı dünya çapında yürütülen çabalara destek vermektedir.</a:t>
            </a:r>
            <a:endParaRPr lang="en-US" dirty="0"/>
          </a:p>
          <a:p>
            <a:pPr marL="0" indent="0">
              <a:buNone/>
            </a:pPr>
            <a:endParaRPr lang="en-US" dirty="0"/>
          </a:p>
          <a:p>
            <a:endParaRPr lang="en-US" dirty="0"/>
          </a:p>
        </p:txBody>
      </p:sp>
    </p:spTree>
    <p:extLst>
      <p:ext uri="{BB962C8B-B14F-4D97-AF65-F5344CB8AC3E}">
        <p14:creationId xmlns:p14="http://schemas.microsoft.com/office/powerpoint/2010/main" val="49562929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2.2.1. Sargılama Kâğıdı</a:t>
            </a:r>
            <a:r>
              <a:rPr lang="en-US" dirty="0"/>
              <a:t/>
            </a:r>
            <a:br>
              <a:rPr lang="en-US" dirty="0"/>
            </a:br>
            <a:endParaRPr lang="en-US" dirty="0"/>
          </a:p>
        </p:txBody>
      </p:sp>
      <p:sp>
        <p:nvSpPr>
          <p:cNvPr id="3" name="İçerik Yer Tutucusu 2"/>
          <p:cNvSpPr>
            <a:spLocks noGrp="1"/>
          </p:cNvSpPr>
          <p:nvPr>
            <p:ph idx="1"/>
          </p:nvPr>
        </p:nvSpPr>
        <p:spPr/>
        <p:txBody>
          <a:bodyPr>
            <a:normAutofit fontScale="92500" lnSpcReduction="10000"/>
          </a:bodyPr>
          <a:lstStyle/>
          <a:p>
            <a:r>
              <a:rPr lang="tr-TR" b="1" dirty="0"/>
              <a:t>Kraft  kâğıtlar:  </a:t>
            </a:r>
            <a:r>
              <a:rPr lang="tr-TR" dirty="0"/>
              <a:t>Genellikle  iğne  yapraklı  yumuşak  ağaçlardan  elde  edilen dayanıklı bir kâğıt </a:t>
            </a:r>
            <a:r>
              <a:rPr lang="tr-TR" dirty="0" err="1" smtClean="0"/>
              <a:t>çeşididir.Kraft</a:t>
            </a:r>
            <a:r>
              <a:rPr lang="tr-TR" dirty="0" smtClean="0"/>
              <a:t> </a:t>
            </a:r>
            <a:r>
              <a:rPr lang="tr-TR" dirty="0"/>
              <a:t>kâğıt çok sağlam bir üründür. Genellikle 70 – 180 g/m² ağırlığında üretilir. Sağlam ve hafif sarma işlemi için kullanılabilir</a:t>
            </a:r>
            <a:r>
              <a:rPr lang="tr-TR" dirty="0" smtClean="0"/>
              <a:t>.</a:t>
            </a:r>
          </a:p>
          <a:p>
            <a:r>
              <a:rPr lang="tr-TR" b="1" dirty="0"/>
              <a:t>Taklit </a:t>
            </a:r>
            <a:r>
              <a:rPr lang="tr-TR" b="1" dirty="0" err="1"/>
              <a:t>kraft</a:t>
            </a:r>
            <a:r>
              <a:rPr lang="tr-TR" b="1" dirty="0"/>
              <a:t> kâğıtlar: </a:t>
            </a:r>
            <a:r>
              <a:rPr lang="tr-TR" dirty="0"/>
              <a:t>Kraft kâğıdı kadar dayanıklı olmamakla beraber ucuz olmaları nedeniyle </a:t>
            </a:r>
            <a:r>
              <a:rPr lang="tr-TR" dirty="0" err="1"/>
              <a:t>kraft</a:t>
            </a:r>
            <a:r>
              <a:rPr lang="tr-TR" dirty="0"/>
              <a:t> kâğıdı yerine kullanılabilir.</a:t>
            </a:r>
            <a:endParaRPr lang="en-US" dirty="0"/>
          </a:p>
          <a:p>
            <a:r>
              <a:rPr lang="tr-TR" b="1" dirty="0" err="1" smtClean="0"/>
              <a:t>Süfit</a:t>
            </a:r>
            <a:r>
              <a:rPr lang="tr-TR" b="1" dirty="0" smtClean="0"/>
              <a:t> </a:t>
            </a:r>
            <a:r>
              <a:rPr lang="tr-TR" b="1" dirty="0"/>
              <a:t>kâğıdı: </a:t>
            </a:r>
            <a:r>
              <a:rPr lang="tr-TR" dirty="0"/>
              <a:t>Üzerine baskı yapılabilir. Daha çok küçük torba, poşet </a:t>
            </a:r>
            <a:r>
              <a:rPr lang="tr-TR" dirty="0" smtClean="0"/>
              <a:t>yapımında</a:t>
            </a:r>
            <a:r>
              <a:rPr lang="tr-TR" dirty="0"/>
              <a:t> </a:t>
            </a:r>
            <a:r>
              <a:rPr lang="tr-TR" dirty="0" smtClean="0"/>
              <a:t>etiket </a:t>
            </a:r>
            <a:r>
              <a:rPr lang="tr-TR" dirty="0"/>
              <a:t>olarak ve folyo </a:t>
            </a:r>
            <a:r>
              <a:rPr lang="tr-TR" dirty="0" err="1"/>
              <a:t>laminasyonlarında</a:t>
            </a:r>
            <a:r>
              <a:rPr lang="tr-TR" dirty="0"/>
              <a:t> kullanılır.</a:t>
            </a:r>
            <a:endParaRPr lang="en-US" dirty="0"/>
          </a:p>
          <a:p>
            <a:r>
              <a:rPr lang="tr-TR" b="1" dirty="0" smtClean="0"/>
              <a:t>Parşömen </a:t>
            </a:r>
            <a:r>
              <a:rPr lang="tr-TR" b="1" dirty="0"/>
              <a:t>kâğıdı: </a:t>
            </a:r>
            <a:r>
              <a:rPr lang="tr-TR" dirty="0"/>
              <a:t>Parşömen kâğıtlar kokusuz, tatsız, yağ ve suya dayanıklı saf selüloz kâğıtlardır. Yağlı bisküvi ve diğer unlu mamuller, tereyağı, </a:t>
            </a:r>
            <a:r>
              <a:rPr lang="tr-TR" dirty="0" smtClean="0"/>
              <a:t>margarin,</a:t>
            </a:r>
            <a:r>
              <a:rPr lang="tr-TR" dirty="0"/>
              <a:t> </a:t>
            </a:r>
            <a:r>
              <a:rPr lang="tr-TR" dirty="0" smtClean="0"/>
              <a:t>peynir</a:t>
            </a:r>
            <a:r>
              <a:rPr lang="tr-TR" dirty="0"/>
              <a:t>, taze ve kızarmış balık, kırmızı ve beyaz ambalajlanmasında geniş ölçüde kullanılır.</a:t>
            </a:r>
            <a:endParaRPr lang="en-US" dirty="0"/>
          </a:p>
          <a:p>
            <a:r>
              <a:rPr lang="tr-TR" b="1" dirty="0" smtClean="0"/>
              <a:t>Taklit  </a:t>
            </a:r>
            <a:r>
              <a:rPr lang="tr-TR" b="1" dirty="0"/>
              <a:t>parşömen  kâğıdı:  </a:t>
            </a:r>
            <a:r>
              <a:rPr lang="tr-TR" dirty="0"/>
              <a:t>Et,  sosis,  salam  gibi  yüksek  oranda  yağ  içeren gıdaların, tereyağı ve margarinlerin ayrıca kokunun muhafazasına  da imkân verdiğinden kahve, hazır çorba ve nem geçirmez özelliği olduğundan hem </a:t>
            </a:r>
            <a:r>
              <a:rPr lang="tr-TR" dirty="0" smtClean="0"/>
              <a:t>yağ</a:t>
            </a:r>
            <a:r>
              <a:rPr lang="tr-TR" dirty="0"/>
              <a:t> </a:t>
            </a:r>
            <a:r>
              <a:rPr lang="tr-TR" dirty="0" smtClean="0"/>
              <a:t>hem </a:t>
            </a:r>
            <a:r>
              <a:rPr lang="tr-TR" dirty="0"/>
              <a:t>su oranı yüksek gıdaların ambalajlanmasında kullanılır.</a:t>
            </a:r>
            <a:endParaRPr lang="en-US" dirty="0"/>
          </a:p>
          <a:p>
            <a:endParaRPr lang="en-US" dirty="0"/>
          </a:p>
          <a:p>
            <a:endParaRPr lang="en-US" dirty="0"/>
          </a:p>
        </p:txBody>
      </p:sp>
    </p:spTree>
    <p:extLst>
      <p:ext uri="{BB962C8B-B14F-4D97-AF65-F5344CB8AC3E}">
        <p14:creationId xmlns:p14="http://schemas.microsoft.com/office/powerpoint/2010/main" val="15061447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2.2.1. Sargılama Kâğıdı</a:t>
            </a:r>
            <a:r>
              <a:rPr lang="en-US" dirty="0"/>
              <a:t/>
            </a:r>
            <a:br>
              <a:rPr lang="en-US" dirty="0"/>
            </a:br>
            <a:endParaRPr lang="en-US" dirty="0"/>
          </a:p>
        </p:txBody>
      </p:sp>
      <p:sp>
        <p:nvSpPr>
          <p:cNvPr id="3" name="İçerik Yer Tutucusu 2"/>
          <p:cNvSpPr>
            <a:spLocks noGrp="1"/>
          </p:cNvSpPr>
          <p:nvPr>
            <p:ph idx="1"/>
          </p:nvPr>
        </p:nvSpPr>
        <p:spPr/>
        <p:txBody>
          <a:bodyPr/>
          <a:lstStyle/>
          <a:p>
            <a:r>
              <a:rPr lang="tr-TR" b="1" dirty="0" err="1"/>
              <a:t>Hutpak</a:t>
            </a:r>
            <a:r>
              <a:rPr lang="tr-TR" b="1" dirty="0"/>
              <a:t> kâğıdı: </a:t>
            </a:r>
            <a:r>
              <a:rPr lang="tr-TR" dirty="0"/>
              <a:t>Düşük gramajlı ve dayanıklı bir kâğıt olup daha çok meyve ve sebzelerin ambalajlanmasında kullanılır.</a:t>
            </a:r>
            <a:endParaRPr lang="en-US" dirty="0"/>
          </a:p>
          <a:p>
            <a:r>
              <a:rPr lang="tr-TR" b="1" dirty="0"/>
              <a:t>Neme    dayanıklı    kâğıtlar:    </a:t>
            </a:r>
            <a:r>
              <a:rPr lang="tr-TR" dirty="0"/>
              <a:t>Nemli   koşullarda   uzun   süre   özelliklerini koruyabildiklerinden özellikle balık ve et ambalajı olarak uygundur.</a:t>
            </a:r>
            <a:endParaRPr lang="en-US" dirty="0"/>
          </a:p>
          <a:p>
            <a:r>
              <a:rPr lang="tr-TR" b="1" dirty="0"/>
              <a:t>İpek kâğıtlar: </a:t>
            </a:r>
            <a:r>
              <a:rPr lang="tr-TR" dirty="0"/>
              <a:t>Kolaylıkla bükülebilen ve hava geçirgenliği çok yüksek olan malzemelerdir.  Özellikle  limon  portakal  gibi  ürünler  için  </a:t>
            </a:r>
            <a:r>
              <a:rPr lang="tr-TR" dirty="0" err="1"/>
              <a:t>sargılık</a:t>
            </a:r>
            <a:r>
              <a:rPr lang="tr-TR" dirty="0"/>
              <a:t>  olarak kullanılır.</a:t>
            </a:r>
            <a:endParaRPr lang="en-US" dirty="0"/>
          </a:p>
          <a:p>
            <a:r>
              <a:rPr lang="tr-TR" b="1" dirty="0"/>
              <a:t>Ondüle kâğıt: </a:t>
            </a:r>
            <a:r>
              <a:rPr lang="tr-TR" dirty="0"/>
              <a:t>Ondüle kâğıt A ve B dalga yani iri ve ince dalga olarak üretilen bu mamul biri düz diğeri ondüle şeklindeki kâğıttır. Değişik enlerde, çeşitli ürünlerin ambalajlanmasında kullanılan bir materyaldir. Bobin olarak üretilir ve kilogram cinsinden satılır. 1 m²  </a:t>
            </a:r>
            <a:r>
              <a:rPr lang="tr-TR" dirty="0" err="1"/>
              <a:t>nin</a:t>
            </a:r>
            <a:r>
              <a:rPr lang="tr-TR" dirty="0"/>
              <a:t> ağırlığı yaklaşık 175–225 gram arasındadır.</a:t>
            </a:r>
            <a:endParaRPr lang="en-US" dirty="0"/>
          </a:p>
          <a:p>
            <a:endParaRPr lang="en-US" dirty="0"/>
          </a:p>
        </p:txBody>
      </p:sp>
    </p:spTree>
    <p:extLst>
      <p:ext uri="{BB962C8B-B14F-4D97-AF65-F5344CB8AC3E}">
        <p14:creationId xmlns:p14="http://schemas.microsoft.com/office/powerpoint/2010/main" val="22792381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2.2.1.1. Sargılama Kâğıdı Sağlanmasında Belirlenmesi Gereken Temel Ölçütler</a:t>
            </a:r>
            <a:r>
              <a:rPr lang="en-US" dirty="0"/>
              <a:t/>
            </a:r>
            <a:br>
              <a:rPr lang="en-US" dirty="0"/>
            </a:br>
            <a:endParaRPr lang="en-US" dirty="0"/>
          </a:p>
        </p:txBody>
      </p:sp>
      <p:sp>
        <p:nvSpPr>
          <p:cNvPr id="3" name="İçerik Yer Tutucusu 2"/>
          <p:cNvSpPr>
            <a:spLocks noGrp="1"/>
          </p:cNvSpPr>
          <p:nvPr>
            <p:ph idx="1"/>
          </p:nvPr>
        </p:nvSpPr>
        <p:spPr/>
        <p:txBody>
          <a:bodyPr>
            <a:normAutofit lnSpcReduction="10000"/>
          </a:bodyPr>
          <a:lstStyle/>
          <a:p>
            <a:r>
              <a:rPr lang="tr-TR" dirty="0"/>
              <a:t>Sargılama    kâğıdının    yüzey    formasyonu    hem    sargılama    makinesinde </a:t>
            </a:r>
            <a:r>
              <a:rPr lang="tr-TR" dirty="0" smtClean="0"/>
              <a:t>işlenebilmesi</a:t>
            </a:r>
            <a:r>
              <a:rPr lang="tr-TR" dirty="0"/>
              <a:t> </a:t>
            </a:r>
            <a:r>
              <a:rPr lang="tr-TR" dirty="0" smtClean="0"/>
              <a:t>hem  </a:t>
            </a:r>
            <a:r>
              <a:rPr lang="tr-TR" dirty="0"/>
              <a:t>de  baskı  uygulanabilmesi  için  önemlidir.  Yüzeyi  düzgün  olmalı  ve üzerinde gevşek elyaf, boşluk ve diğer hatalar bulunmamalıdır.</a:t>
            </a:r>
            <a:endParaRPr lang="en-US" dirty="0"/>
          </a:p>
          <a:p>
            <a:r>
              <a:rPr lang="tr-TR" dirty="0" smtClean="0"/>
              <a:t>Temel </a:t>
            </a:r>
            <a:r>
              <a:rPr lang="tr-TR" dirty="0"/>
              <a:t>ağırlıkta kabul edilen toleranslar +,- % 10 olup ortalaması +,- %5’tir.</a:t>
            </a:r>
            <a:endParaRPr lang="en-US" dirty="0"/>
          </a:p>
          <a:p>
            <a:r>
              <a:rPr lang="tr-TR" dirty="0" smtClean="0"/>
              <a:t>Katlanmaya  </a:t>
            </a:r>
            <a:r>
              <a:rPr lang="tr-TR" dirty="0"/>
              <a:t>dayanıklı  olmalıdır.  Bükülerek  sarılan  şekerleme  kâğıtlarında olduğu gibi sargılama kâğıtlarında da kâğıt yırtılmadan ve kopmadan birçok </a:t>
            </a:r>
            <a:r>
              <a:rPr lang="tr-TR" dirty="0" smtClean="0"/>
              <a:t>kez</a:t>
            </a:r>
            <a:r>
              <a:rPr lang="tr-TR" dirty="0"/>
              <a:t> </a:t>
            </a:r>
            <a:r>
              <a:rPr lang="tr-TR" dirty="0" smtClean="0"/>
              <a:t>bükülebilmelidir</a:t>
            </a:r>
            <a:r>
              <a:rPr lang="tr-TR" dirty="0"/>
              <a:t>.</a:t>
            </a:r>
            <a:endParaRPr lang="en-US" dirty="0"/>
          </a:p>
          <a:p>
            <a:r>
              <a:rPr lang="tr-TR" dirty="0" smtClean="0"/>
              <a:t>Sertlik</a:t>
            </a:r>
            <a:r>
              <a:rPr lang="tr-TR" dirty="0"/>
              <a:t>, hızlı çalışan makinelerde kullanılacak kâğıtlarda bulunması gereken bir özelliktir.</a:t>
            </a:r>
            <a:endParaRPr lang="en-US" dirty="0"/>
          </a:p>
          <a:p>
            <a:r>
              <a:rPr lang="tr-TR" dirty="0" smtClean="0"/>
              <a:t>Kâğıdın   </a:t>
            </a:r>
            <a:r>
              <a:rPr lang="tr-TR" dirty="0"/>
              <a:t>çekme   direnci;   otomatik   ambalajlama   makinelerinde   ve   </a:t>
            </a:r>
            <a:r>
              <a:rPr lang="tr-TR" dirty="0" smtClean="0"/>
              <a:t>baskı</a:t>
            </a:r>
            <a:r>
              <a:rPr lang="tr-TR" dirty="0"/>
              <a:t> </a:t>
            </a:r>
            <a:r>
              <a:rPr lang="tr-TR" dirty="0" smtClean="0"/>
              <a:t>uygulamalarında  </a:t>
            </a:r>
            <a:r>
              <a:rPr lang="tr-TR" dirty="0"/>
              <a:t>çok  önemlidir.  Normal  olarak  hem  makine  doğrultusunda</a:t>
            </a:r>
            <a:endParaRPr lang="en-US" dirty="0"/>
          </a:p>
          <a:p>
            <a:endParaRPr lang="en-US" dirty="0"/>
          </a:p>
        </p:txBody>
      </p:sp>
    </p:spTree>
    <p:extLst>
      <p:ext uri="{BB962C8B-B14F-4D97-AF65-F5344CB8AC3E}">
        <p14:creationId xmlns:p14="http://schemas.microsoft.com/office/powerpoint/2010/main" val="41600582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2.2.1.1. Sargılama Kâğıdı Sağlanmasında Belirlenmesi Gereken Temel Ölçütler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(MD) hem de karşı yönde (CD) kâğıt rulosunun eni doğrultusunda ölçülür.</a:t>
            </a:r>
            <a:endParaRPr lang="en-US" dirty="0"/>
          </a:p>
          <a:p>
            <a:r>
              <a:rPr lang="tr-TR" dirty="0"/>
              <a:t>Otomatik  sargılama  makinelerinde  kullanılacak  kâğıtlarda  yeterli  yırtılma direnci bulunması önemlidir. Bu direnç hem makine doğrultusunda hem de eni doğrultusunda ölçülür.</a:t>
            </a:r>
            <a:endParaRPr lang="en-US" dirty="0"/>
          </a:p>
          <a:p>
            <a:r>
              <a:rPr lang="tr-TR" dirty="0"/>
              <a:t>Elyaf yönü kâğıt ile beslenen sargılama makinelerinde levhanın uzun kenarına paralel olması istenir.</a:t>
            </a:r>
            <a:endParaRPr lang="en-US" dirty="0"/>
          </a:p>
          <a:p>
            <a:r>
              <a:rPr lang="tr-TR" dirty="0"/>
              <a:t>Sargılama kâğıtları için uluslararası kabul edilmiş tek standart, bu kâğıtların sarıldığı bobinin göbeğinin çapıdır. 70 mm, 76 mm ve 152 mm olmak üzere üç farklı bobin çapı vardır.</a:t>
            </a:r>
            <a:endParaRPr lang="en-US" dirty="0"/>
          </a:p>
          <a:p>
            <a:endParaRPr lang="en-US" dirty="0"/>
          </a:p>
        </p:txBody>
      </p:sp>
    </p:spTree>
    <p:extLst>
      <p:ext uri="{BB962C8B-B14F-4D97-AF65-F5344CB8AC3E}">
        <p14:creationId xmlns:p14="http://schemas.microsoft.com/office/powerpoint/2010/main" val="39307570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2.2.2. Kâğıt Torbalar</a:t>
            </a:r>
            <a:endParaRPr lang="en-US" dirty="0"/>
          </a:p>
        </p:txBody>
      </p:sp>
      <p:sp>
        <p:nvSpPr>
          <p:cNvPr id="3" name="İçerik Yer Tutucusu 2"/>
          <p:cNvSpPr>
            <a:spLocks noGrp="1"/>
          </p:cNvSpPr>
          <p:nvPr>
            <p:ph idx="1"/>
          </p:nvPr>
        </p:nvSpPr>
        <p:spPr>
          <a:xfrm>
            <a:off x="677334" y="1542403"/>
            <a:ext cx="7320446" cy="3880773"/>
          </a:xfrm>
        </p:spPr>
        <p:txBody>
          <a:bodyPr/>
          <a:lstStyle/>
          <a:p>
            <a:r>
              <a:rPr lang="tr-TR" dirty="0"/>
              <a:t>Kâğıt torbalar en ekonomik ambalajlardır. Bu torbalar şeker, tuz, patates gibi çeşitli toz ve katı çimento gibi endüstriyel ürünlerin paketlenmesinde kullanılır.</a:t>
            </a:r>
            <a:endParaRPr lang="en-US" dirty="0"/>
          </a:p>
          <a:p>
            <a:r>
              <a:rPr lang="tr-TR" dirty="0" smtClean="0"/>
              <a:t>Torba üretiminde </a:t>
            </a:r>
            <a:r>
              <a:rPr lang="tr-TR" dirty="0" err="1" smtClean="0"/>
              <a:t>kraft</a:t>
            </a:r>
            <a:r>
              <a:rPr lang="tr-TR" dirty="0" smtClean="0"/>
              <a:t> kâğıdı, yağlı ve </a:t>
            </a:r>
            <a:r>
              <a:rPr lang="tr-TR" dirty="0" err="1" smtClean="0"/>
              <a:t>glasin</a:t>
            </a:r>
            <a:r>
              <a:rPr lang="tr-TR" dirty="0" smtClean="0"/>
              <a:t>, sülfit   kâğıtları kullanılır. Yağlı ve </a:t>
            </a:r>
            <a:r>
              <a:rPr lang="tr-TR" dirty="0" err="1" smtClean="0"/>
              <a:t>glasin</a:t>
            </a:r>
            <a:r>
              <a:rPr lang="tr-TR" dirty="0" smtClean="0"/>
              <a:t> kâğıtlar yağ, koku bariyeri gerektiren ürünlerin ambalajında kullanılır. Sülfit kâğıdı ise 3 kg’dan küçük kâğıt torbaların üretiminde kullanılır.</a:t>
            </a:r>
            <a:endParaRPr lang="en-US" dirty="0" smtClean="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2476" y="1666138"/>
            <a:ext cx="3144369" cy="303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1106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2.2.2. Kâğıt Torbalar</a:t>
            </a:r>
            <a:endParaRPr lang="en-US" dirty="0"/>
          </a:p>
        </p:txBody>
      </p:sp>
      <p:sp>
        <p:nvSpPr>
          <p:cNvPr id="3" name="İçerik Yer Tutucusu 2"/>
          <p:cNvSpPr>
            <a:spLocks noGrp="1"/>
          </p:cNvSpPr>
          <p:nvPr>
            <p:ph idx="1"/>
          </p:nvPr>
        </p:nvSpPr>
        <p:spPr/>
        <p:txBody>
          <a:bodyPr/>
          <a:lstStyle/>
          <a:p>
            <a:r>
              <a:rPr lang="tr-TR" dirty="0"/>
              <a:t>Kâğıt torbalar çeşitli boyutlarda üretilir. Ayrıca körüklü ve saplı olarak üretilen kâğıt torbalar  da  mevcuttur. Körüklü  torbalar, hacimli  ürünlerin ambalajlanmasında kullanılır. SOS adı verilen kâğıt torbalar, </a:t>
            </a:r>
            <a:r>
              <a:rPr lang="tr-TR" dirty="0" err="1"/>
              <a:t>kraft</a:t>
            </a:r>
            <a:r>
              <a:rPr lang="tr-TR" dirty="0"/>
              <a:t> kâğıttan tek ya da çok katlı kâğıttan üretilir. Pirinç, şeker, un gibi ürünlerin ambalajı olarak kullanılır. Gül dipli torbalar diye adlandırılan el çantası tipi kâğıt torbalar, SOS tipi kâğıt torbalar gibi aynı amaçla kullanılır. Kâğıt torbalar, tek ya da çok katlı kâğıttan üretilir. Ancak kâğıt torbaların bariyer gücünü artırmak için kaplanır ya da alüminyum ve plastik filmlerle lamine edilir.</a:t>
            </a:r>
            <a:endParaRPr lang="en-US" dirty="0"/>
          </a:p>
          <a:p>
            <a:endParaRPr lang="en-US" dirty="0"/>
          </a:p>
        </p:txBody>
      </p:sp>
    </p:spTree>
    <p:extLst>
      <p:ext uri="{BB962C8B-B14F-4D97-AF65-F5344CB8AC3E}">
        <p14:creationId xmlns:p14="http://schemas.microsoft.com/office/powerpoint/2010/main" val="36334876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2.2.2.1. Kâğıt Torba Sağlanmasında Belirlenmesi Gereken Temel Ölçütler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smtClean="0"/>
              <a:t>Kâğıt </a:t>
            </a:r>
            <a:r>
              <a:rPr lang="tr-TR" dirty="0"/>
              <a:t>torba içinde ambalajlanacak ürünün yoğunluğu, cinsi, birim ağırlığı, </a:t>
            </a:r>
            <a:r>
              <a:rPr lang="tr-TR" dirty="0" smtClean="0"/>
              <a:t>özel</a:t>
            </a:r>
            <a:r>
              <a:rPr lang="tr-TR" dirty="0"/>
              <a:t> </a:t>
            </a:r>
            <a:r>
              <a:rPr lang="tr-TR" dirty="0" smtClean="0"/>
              <a:t>gereksinimler</a:t>
            </a:r>
            <a:endParaRPr lang="en-US" dirty="0"/>
          </a:p>
          <a:p>
            <a:r>
              <a:rPr lang="tr-TR" dirty="0" smtClean="0"/>
              <a:t>Ürünün </a:t>
            </a:r>
            <a:r>
              <a:rPr lang="tr-TR" dirty="0"/>
              <a:t>özelliklerine ve özel gereksinimlerine bağlı olarak torba üretiminde kullanılacak kağıdın cinsi, özellikleri</a:t>
            </a:r>
            <a:endParaRPr lang="en-US" dirty="0"/>
          </a:p>
          <a:p>
            <a:r>
              <a:rPr lang="tr-TR" dirty="0" smtClean="0"/>
              <a:t>Torbanın </a:t>
            </a:r>
            <a:r>
              <a:rPr lang="tr-TR" dirty="0"/>
              <a:t>boyutları, baskı yönergesi, miktarı</a:t>
            </a:r>
            <a:endParaRPr lang="en-US" dirty="0"/>
          </a:p>
          <a:p>
            <a:r>
              <a:rPr lang="tr-TR" dirty="0" smtClean="0"/>
              <a:t>Kâğıt  </a:t>
            </a:r>
            <a:r>
              <a:rPr lang="tr-TR" dirty="0"/>
              <a:t>torbaların  dolum  şekli,  eğer  makine  kullanılacak  ise  makinenin  tipi, modeli</a:t>
            </a:r>
            <a:endParaRPr lang="en-US" dirty="0"/>
          </a:p>
          <a:p>
            <a:endParaRPr lang="en-US" dirty="0"/>
          </a:p>
        </p:txBody>
      </p:sp>
    </p:spTree>
    <p:extLst>
      <p:ext uri="{BB962C8B-B14F-4D97-AF65-F5344CB8AC3E}">
        <p14:creationId xmlns:p14="http://schemas.microsoft.com/office/powerpoint/2010/main" val="18701578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2.2.3. Karton Kutular</a:t>
            </a:r>
            <a:r>
              <a:rPr lang="en-US" dirty="0"/>
              <a:t/>
            </a:r>
            <a:br>
              <a:rPr lang="en-US" dirty="0"/>
            </a:br>
            <a:endParaRPr lang="en-US" dirty="0"/>
          </a:p>
        </p:txBody>
      </p:sp>
      <p:sp>
        <p:nvSpPr>
          <p:cNvPr id="3" name="İçerik Yer Tutucusu 2"/>
          <p:cNvSpPr>
            <a:spLocks noGrp="1"/>
          </p:cNvSpPr>
          <p:nvPr>
            <p:ph idx="1"/>
          </p:nvPr>
        </p:nvSpPr>
        <p:spPr>
          <a:xfrm>
            <a:off x="677334" y="1545465"/>
            <a:ext cx="8596668" cy="4495897"/>
          </a:xfrm>
        </p:spPr>
        <p:txBody>
          <a:bodyPr>
            <a:normAutofit lnSpcReduction="10000"/>
          </a:bodyPr>
          <a:lstStyle/>
          <a:p>
            <a:r>
              <a:rPr lang="tr-TR" dirty="0"/>
              <a:t>Teknolojik gelişmeler sonucu, karton kutu üreticisine büyük imkânlar sunan kartonlar mevcuttur. Neme karşı dirençli, kolay katlanabilir, gıdaya uygun, ağartıcı kullanılmadan üretilmiş; PE (polietilen), PP (</a:t>
            </a:r>
            <a:r>
              <a:rPr lang="tr-TR" dirty="0" err="1"/>
              <a:t>polipropilen</a:t>
            </a:r>
            <a:r>
              <a:rPr lang="tr-TR" dirty="0"/>
              <a:t>) ya da PET (</a:t>
            </a:r>
            <a:r>
              <a:rPr lang="tr-TR" dirty="0" err="1"/>
              <a:t>polietilentetraftalat</a:t>
            </a:r>
            <a:r>
              <a:rPr lang="tr-TR" dirty="0"/>
              <a:t>) film ile lamine edilmiş hazır kartonlar mevcuttur. Özel olarak yetiştirilmiş uzun elyaflı ağaçlar kullanılarak üretilen kartonlar, klasik kartonlardan daha düşük gramajdadır</a:t>
            </a:r>
            <a:r>
              <a:rPr lang="tr-TR" dirty="0" smtClean="0"/>
              <a:t>.</a:t>
            </a:r>
            <a:endParaRPr lang="en-US" dirty="0"/>
          </a:p>
          <a:p>
            <a:r>
              <a:rPr lang="tr-TR" dirty="0"/>
              <a:t>Karton kutu yalnızca karton olarak üretilmez. Kartonun tek başına sertlik, patlama, kopma, nem ve su bariyer değerlerinin yetmediği yerlerde, yani içine konulacak ürünün özelliklerine göre karton ambalaj üretiminde kullanılan kartonlar, bazı özel işlemlere tabi tutulur. Bir başka iç ambalajla desteklenir, kullanılan karton </a:t>
            </a:r>
            <a:r>
              <a:rPr lang="tr-TR" dirty="0" err="1"/>
              <a:t>empregne</a:t>
            </a:r>
            <a:r>
              <a:rPr lang="tr-TR" dirty="0"/>
              <a:t> (film kaplama) ya da lamine edilir</a:t>
            </a:r>
            <a:r>
              <a:rPr lang="tr-TR" dirty="0" smtClean="0"/>
              <a:t>.</a:t>
            </a:r>
            <a:endParaRPr lang="en-US" dirty="0"/>
          </a:p>
          <a:p>
            <a:r>
              <a:rPr lang="tr-TR" dirty="0"/>
              <a:t>Kartonun diğer ambalaj malzemeleri ile birlikte kullanımıyla üretilen karton kutuların kullanım alanları  daha  da genişler.  Yağlı  bir  gıda ürünü,  dondurulmuş  bir  deniz ürünü ambalajlanmasında da kombinasyonlu karton kutulardan yararlanılır. Karton kutunun üretimine başlamadan önce kutunun yapısı tasarlanır. </a:t>
            </a:r>
            <a:endParaRPr lang="en-US" dirty="0"/>
          </a:p>
        </p:txBody>
      </p:sp>
    </p:spTree>
    <p:extLst>
      <p:ext uri="{BB962C8B-B14F-4D97-AF65-F5344CB8AC3E}">
        <p14:creationId xmlns:p14="http://schemas.microsoft.com/office/powerpoint/2010/main" val="8343556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2.2.3.1. Karton Kutu Sağlanmasında Belirlenmesi Gereken Temel Ölçütler</a:t>
            </a:r>
            <a:r>
              <a:rPr lang="en-US" dirty="0"/>
              <a:t/>
            </a:r>
            <a:br>
              <a:rPr lang="en-US" dirty="0"/>
            </a:br>
            <a:endParaRPr lang="en-US" dirty="0"/>
          </a:p>
        </p:txBody>
      </p:sp>
      <p:sp>
        <p:nvSpPr>
          <p:cNvPr id="3" name="İçerik Yer Tutucusu 2"/>
          <p:cNvSpPr>
            <a:spLocks noGrp="1"/>
          </p:cNvSpPr>
          <p:nvPr>
            <p:ph idx="1"/>
          </p:nvPr>
        </p:nvSpPr>
        <p:spPr/>
        <p:txBody>
          <a:bodyPr>
            <a:normAutofit/>
          </a:bodyPr>
          <a:lstStyle/>
          <a:p>
            <a:r>
              <a:rPr lang="tr-TR" dirty="0"/>
              <a:t>Ambalajlanacak ürünün şekli, büyüklüğü, birim ağırlığı ve ürünün yapısı, </a:t>
            </a:r>
            <a:r>
              <a:rPr lang="tr-TR" dirty="0" smtClean="0"/>
              <a:t>gıda</a:t>
            </a:r>
            <a:r>
              <a:rPr lang="tr-TR" dirty="0"/>
              <a:t> </a:t>
            </a:r>
            <a:r>
              <a:rPr lang="tr-TR" dirty="0" smtClean="0"/>
              <a:t>ise </a:t>
            </a:r>
            <a:r>
              <a:rPr lang="tr-TR" dirty="0"/>
              <a:t>özel gereksinimleri ayrıntılı olarak bilinmelidir.</a:t>
            </a:r>
            <a:endParaRPr lang="en-US" dirty="0"/>
          </a:p>
          <a:p>
            <a:r>
              <a:rPr lang="tr-TR" dirty="0"/>
              <a:t> </a:t>
            </a:r>
            <a:r>
              <a:rPr lang="tr-TR" dirty="0" smtClean="0"/>
              <a:t>Kutu  </a:t>
            </a:r>
            <a:r>
              <a:rPr lang="tr-TR" dirty="0"/>
              <a:t>üretiminde,  kullanılacak  ürüne  göre  seçilen  kartonun  özellikleri  (kaç gramdan hangi özelliklere sahip kartonla kutunun üretileceği) tespit edilmelidir.</a:t>
            </a:r>
            <a:endParaRPr lang="en-US" dirty="0"/>
          </a:p>
          <a:p>
            <a:r>
              <a:rPr lang="tr-TR" dirty="0" smtClean="0"/>
              <a:t>Kutu  </a:t>
            </a:r>
            <a:r>
              <a:rPr lang="tr-TR" dirty="0"/>
              <a:t>taslaklarının  tipi,  mümkünse  Avrupa  Kutu  Üreticileri  Derneğinin  </a:t>
            </a:r>
            <a:r>
              <a:rPr lang="tr-TR" dirty="0" smtClean="0"/>
              <a:t>kod</a:t>
            </a:r>
            <a:r>
              <a:rPr lang="tr-TR" dirty="0"/>
              <a:t> </a:t>
            </a:r>
            <a:r>
              <a:rPr lang="tr-TR" dirty="0" smtClean="0"/>
              <a:t>numarası  </a:t>
            </a:r>
            <a:r>
              <a:rPr lang="tr-TR" dirty="0"/>
              <a:t>kullanılarak  ilgili  ölçülerin  ayrıntılı  bir  teknik  çizim  üzerinde açıklanarak yapılması kutu üreticisinden istenmelidir.</a:t>
            </a:r>
            <a:endParaRPr lang="en-US" dirty="0"/>
          </a:p>
          <a:p>
            <a:r>
              <a:rPr lang="tr-TR" dirty="0" smtClean="0"/>
              <a:t>Baskı </a:t>
            </a:r>
            <a:r>
              <a:rPr lang="tr-TR" dirty="0"/>
              <a:t>yönergesi olmalıdır.</a:t>
            </a:r>
            <a:endParaRPr lang="en-US" dirty="0"/>
          </a:p>
          <a:p>
            <a:r>
              <a:rPr lang="tr-TR" dirty="0" smtClean="0"/>
              <a:t>Gereksinim </a:t>
            </a:r>
            <a:r>
              <a:rPr lang="tr-TR" dirty="0"/>
              <a:t>duyulan miktar (Karton kutular, ideal koşullar olan 20-250C’de </a:t>
            </a:r>
            <a:r>
              <a:rPr lang="tr-TR" dirty="0" smtClean="0"/>
              <a:t>%50 </a:t>
            </a:r>
            <a:r>
              <a:rPr lang="tr-TR" dirty="0"/>
              <a:t>nem ortamında bile en fazla üç ay depolanabilir.) belirlenir.</a:t>
            </a:r>
            <a:endParaRPr lang="en-US" dirty="0"/>
          </a:p>
        </p:txBody>
      </p:sp>
    </p:spTree>
    <p:extLst>
      <p:ext uri="{BB962C8B-B14F-4D97-AF65-F5344CB8AC3E}">
        <p14:creationId xmlns:p14="http://schemas.microsoft.com/office/powerpoint/2010/main" val="33997633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2.2.4. Kâğıt Esaslı </a:t>
            </a:r>
            <a:r>
              <a:rPr lang="tr-TR" b="1" dirty="0" err="1"/>
              <a:t>Viol</a:t>
            </a:r>
            <a:r>
              <a:rPr lang="tr-TR" b="1" dirty="0"/>
              <a:t> ve Tepsiler</a:t>
            </a:r>
            <a:r>
              <a:rPr lang="en-US" dirty="0"/>
              <a:t/>
            </a:r>
            <a:br>
              <a:rPr lang="en-US" dirty="0"/>
            </a:br>
            <a:endParaRPr lang="en-US" dirty="0"/>
          </a:p>
        </p:txBody>
      </p:sp>
      <p:sp>
        <p:nvSpPr>
          <p:cNvPr id="3" name="İçerik Yer Tutucusu 2"/>
          <p:cNvSpPr>
            <a:spLocks noGrp="1"/>
          </p:cNvSpPr>
          <p:nvPr>
            <p:ph idx="1"/>
          </p:nvPr>
        </p:nvSpPr>
        <p:spPr>
          <a:xfrm>
            <a:off x="677334" y="1424219"/>
            <a:ext cx="5388615" cy="4641730"/>
          </a:xfrm>
        </p:spPr>
        <p:txBody>
          <a:bodyPr>
            <a:normAutofit/>
          </a:bodyPr>
          <a:lstStyle/>
          <a:p>
            <a:r>
              <a:rPr lang="tr-TR" dirty="0"/>
              <a:t>Kâğıt esaslı </a:t>
            </a:r>
            <a:r>
              <a:rPr lang="tr-TR" dirty="0" err="1"/>
              <a:t>viol</a:t>
            </a:r>
            <a:r>
              <a:rPr lang="tr-TR" dirty="0"/>
              <a:t> ve tepsiler, kalıplanmış kâğıt hamurdan üretilen tepsilerdir. Bunlar yumurta, taze et, sebze ve meyve ambalajı olarak kullanılır. </a:t>
            </a:r>
            <a:r>
              <a:rPr lang="tr-TR" dirty="0" err="1"/>
              <a:t>Viol</a:t>
            </a:r>
            <a:r>
              <a:rPr lang="tr-TR" dirty="0"/>
              <a:t> ve tepsi </a:t>
            </a:r>
            <a:r>
              <a:rPr lang="tr-TR" dirty="0" smtClean="0"/>
              <a:t>üretiminde kullanılan ham madde kalıplanmadan önce renklendirilebilir.</a:t>
            </a:r>
          </a:p>
          <a:p>
            <a:r>
              <a:rPr lang="tr-TR" dirty="0"/>
              <a:t>Tepsi ve </a:t>
            </a:r>
            <a:r>
              <a:rPr lang="tr-TR" dirty="0" err="1"/>
              <a:t>viollerin</a:t>
            </a:r>
            <a:r>
              <a:rPr lang="tr-TR" dirty="0"/>
              <a:t> üretiminde geri dönüştürülen atık kâğıt da kullanılır. % 100 atık kâğıttan üretilen </a:t>
            </a:r>
            <a:r>
              <a:rPr lang="tr-TR" dirty="0" err="1"/>
              <a:t>viol</a:t>
            </a:r>
            <a:r>
              <a:rPr lang="tr-TR" dirty="0"/>
              <a:t> ve tepsiler mevcuttur. Oldukça hafif olan kâğıt </a:t>
            </a:r>
            <a:r>
              <a:rPr lang="tr-TR" dirty="0" err="1"/>
              <a:t>viol</a:t>
            </a:r>
            <a:r>
              <a:rPr lang="tr-TR" dirty="0"/>
              <a:t> ve tepsiler, iyi bir emme özelliğine sahip olup üst üste istiflenebilir. Hava ve su buharı geçirgenliğine sahip olan bu ambalajlar, özellikle taze meyve ve sebzelerin taşınması, depolanması sırasında kullanılır. Hafif olmaları önemli bir avantajdır. Nakliye maliyetlerini yükseltmez.</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709" y="1424219"/>
            <a:ext cx="4928315" cy="4928315"/>
          </a:xfrm>
          <a:prstGeom prst="rect">
            <a:avLst/>
          </a:prstGeom>
        </p:spPr>
      </p:pic>
    </p:spTree>
    <p:extLst>
      <p:ext uri="{BB962C8B-B14F-4D97-AF65-F5344CB8AC3E}">
        <p14:creationId xmlns:p14="http://schemas.microsoft.com/office/powerpoint/2010/main" val="1492954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5187" y="629939"/>
            <a:ext cx="8596668" cy="1320800"/>
          </a:xfrm>
        </p:spPr>
        <p:txBody>
          <a:bodyPr/>
          <a:lstStyle/>
          <a:p>
            <a:r>
              <a:rPr lang="tr-TR" b="1" dirty="0"/>
              <a:t>1.2. Ambalajın </a:t>
            </a:r>
            <a:r>
              <a:rPr lang="tr-TR" b="1" dirty="0" smtClean="0"/>
              <a:t>Tarihçesi</a:t>
            </a:r>
            <a:endParaRPr lang="en-US" dirty="0"/>
          </a:p>
        </p:txBody>
      </p:sp>
      <p:sp>
        <p:nvSpPr>
          <p:cNvPr id="3" name="İçerik Yer Tutucusu 2"/>
          <p:cNvSpPr>
            <a:spLocks noGrp="1"/>
          </p:cNvSpPr>
          <p:nvPr>
            <p:ph idx="1"/>
          </p:nvPr>
        </p:nvSpPr>
        <p:spPr>
          <a:xfrm>
            <a:off x="1218247" y="2206370"/>
            <a:ext cx="4989370" cy="3146841"/>
          </a:xfrm>
        </p:spPr>
        <p:txBody>
          <a:bodyPr>
            <a:noAutofit/>
          </a:bodyPr>
          <a:lstStyle/>
          <a:p>
            <a:pPr algn="ctr"/>
            <a:r>
              <a:rPr lang="tr-TR" dirty="0"/>
              <a:t>Ambalajlama, yaprak gibi doğal malzemelerle başlamıştır. Daha sonra dokunmuş malzemeler ve çömlekler gibi ürünlerle seri üretime geçilmiştir. Cam ve ahşap ambalajların yaklaşık 5000 yıldır kullanıldığı tahmin edilmektedir. </a:t>
            </a:r>
            <a:endParaRPr lang="en-US" sz="1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903" y="926839"/>
            <a:ext cx="4524375" cy="261937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0081" y="3843114"/>
            <a:ext cx="2628017" cy="2628017"/>
          </a:xfrm>
          <a:prstGeom prst="rect">
            <a:avLst/>
          </a:prstGeom>
        </p:spPr>
      </p:pic>
    </p:spTree>
    <p:extLst>
      <p:ext uri="{BB962C8B-B14F-4D97-AF65-F5344CB8AC3E}">
        <p14:creationId xmlns:p14="http://schemas.microsoft.com/office/powerpoint/2010/main" val="302546571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2.2.5. </a:t>
            </a:r>
            <a:r>
              <a:rPr lang="tr-TR" b="1" dirty="0" err="1"/>
              <a:t>Kompozit</a:t>
            </a:r>
            <a:r>
              <a:rPr lang="tr-TR" b="1" dirty="0"/>
              <a:t> Kutular</a:t>
            </a:r>
            <a:endParaRPr lang="en-US" dirty="0"/>
          </a:p>
        </p:txBody>
      </p:sp>
      <p:sp>
        <p:nvSpPr>
          <p:cNvPr id="3" name="İçerik Yer Tutucusu 2"/>
          <p:cNvSpPr>
            <a:spLocks noGrp="1"/>
          </p:cNvSpPr>
          <p:nvPr>
            <p:ph idx="1"/>
          </p:nvPr>
        </p:nvSpPr>
        <p:spPr>
          <a:xfrm>
            <a:off x="677334" y="1378039"/>
            <a:ext cx="5633314" cy="4663323"/>
          </a:xfrm>
        </p:spPr>
        <p:txBody>
          <a:bodyPr/>
          <a:lstStyle/>
          <a:p>
            <a:r>
              <a:rPr lang="tr-TR" dirty="0" err="1"/>
              <a:t>Kompozit</a:t>
            </a:r>
            <a:r>
              <a:rPr lang="tr-TR" dirty="0"/>
              <a:t> ambalaj malzemeleri en az iki farklı malzemenin tam yüzeylerinin birleştirilmesi ile elde edilir. Farklı malzemelerin birlikte kullanımındaki amaç dayanıklılığı artırmak, esnekliği artırmak ve malzemelerin kendilerine özgü özelliklerini birleştirmektir</a:t>
            </a:r>
            <a:r>
              <a:rPr lang="tr-TR" dirty="0" smtClean="0"/>
              <a:t>.</a:t>
            </a:r>
            <a:endParaRPr lang="en-US" dirty="0"/>
          </a:p>
          <a:p>
            <a:r>
              <a:rPr lang="tr-TR" dirty="0"/>
              <a:t>Bu ambalajlar genelde evlerde kullanılan hazır çorbalarda, meyve sularında karşımıza çıkar. Bu kutuların en büyük avantajı metalden daha ucuz ve hafif olmalarıdır. Ayrıca çok çeşitli kapak kullanımına uygundur. Metaller kadar neme dayanıklı ambalajlar değildir.</a:t>
            </a:r>
            <a:endParaRPr lang="en-US" dirty="0"/>
          </a:p>
          <a:p>
            <a:endParaRPr lang="en-US"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7824" y="1378039"/>
            <a:ext cx="4673314" cy="3894428"/>
          </a:xfrm>
          <a:prstGeom prst="rect">
            <a:avLst/>
          </a:prstGeom>
        </p:spPr>
      </p:pic>
    </p:spTree>
    <p:extLst>
      <p:ext uri="{BB962C8B-B14F-4D97-AF65-F5344CB8AC3E}">
        <p14:creationId xmlns:p14="http://schemas.microsoft.com/office/powerpoint/2010/main" val="26690574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2.2.5. </a:t>
            </a:r>
            <a:r>
              <a:rPr lang="tr-TR" b="1" dirty="0" err="1"/>
              <a:t>Kompozit</a:t>
            </a:r>
            <a:r>
              <a:rPr lang="tr-TR" b="1" dirty="0"/>
              <a:t> Kutular</a:t>
            </a:r>
            <a:endParaRPr lang="en-US" dirty="0"/>
          </a:p>
        </p:txBody>
      </p:sp>
      <p:sp>
        <p:nvSpPr>
          <p:cNvPr id="3" name="İçerik Yer Tutucusu 2"/>
          <p:cNvSpPr>
            <a:spLocks noGrp="1"/>
          </p:cNvSpPr>
          <p:nvPr>
            <p:ph idx="1"/>
          </p:nvPr>
        </p:nvSpPr>
        <p:spPr/>
        <p:txBody>
          <a:bodyPr/>
          <a:lstStyle/>
          <a:p>
            <a:r>
              <a:rPr lang="tr-TR" dirty="0"/>
              <a:t>Plastik-alüminyum </a:t>
            </a:r>
            <a:r>
              <a:rPr lang="tr-TR" dirty="0" err="1"/>
              <a:t>kompozit</a:t>
            </a:r>
            <a:r>
              <a:rPr lang="tr-TR" dirty="0"/>
              <a:t> ambalajlar</a:t>
            </a:r>
            <a:endParaRPr lang="en-US" dirty="0"/>
          </a:p>
          <a:p>
            <a:r>
              <a:rPr lang="tr-TR" dirty="0" smtClean="0"/>
              <a:t>Karton-polietilen </a:t>
            </a:r>
            <a:r>
              <a:rPr lang="tr-TR" dirty="0" err="1"/>
              <a:t>kompozit</a:t>
            </a:r>
            <a:r>
              <a:rPr lang="tr-TR" dirty="0"/>
              <a:t> ambalajlar</a:t>
            </a:r>
            <a:endParaRPr lang="en-US" dirty="0"/>
          </a:p>
          <a:p>
            <a:r>
              <a:rPr lang="tr-TR" dirty="0" smtClean="0"/>
              <a:t>Kâğıt-polietilen </a:t>
            </a:r>
            <a:r>
              <a:rPr lang="tr-TR" dirty="0" err="1"/>
              <a:t>kompozit</a:t>
            </a:r>
            <a:r>
              <a:rPr lang="tr-TR" dirty="0"/>
              <a:t> ambalajlar</a:t>
            </a:r>
            <a:endParaRPr lang="en-US" dirty="0"/>
          </a:p>
          <a:p>
            <a:r>
              <a:rPr lang="tr-TR" dirty="0" smtClean="0"/>
              <a:t>Plastik-kâğıt-alüminyum </a:t>
            </a:r>
            <a:r>
              <a:rPr lang="tr-TR" dirty="0" err="1"/>
              <a:t>kompozit</a:t>
            </a:r>
            <a:r>
              <a:rPr lang="tr-TR" dirty="0"/>
              <a:t> ambalajlar</a:t>
            </a:r>
            <a:endParaRPr lang="en-US" dirty="0"/>
          </a:p>
          <a:p>
            <a:r>
              <a:rPr lang="tr-TR" dirty="0" smtClean="0"/>
              <a:t>Kâğıt-alüminyum </a:t>
            </a:r>
            <a:r>
              <a:rPr lang="tr-TR" dirty="0" err="1"/>
              <a:t>kompozit</a:t>
            </a:r>
            <a:r>
              <a:rPr lang="tr-TR" dirty="0"/>
              <a:t> ambalajlar</a:t>
            </a:r>
            <a:endParaRPr lang="en-US" dirty="0"/>
          </a:p>
          <a:p>
            <a:endParaRPr lang="en-US" dirty="0"/>
          </a:p>
        </p:txBody>
      </p:sp>
    </p:spTree>
    <p:extLst>
      <p:ext uri="{BB962C8B-B14F-4D97-AF65-F5344CB8AC3E}">
        <p14:creationId xmlns:p14="http://schemas.microsoft.com/office/powerpoint/2010/main" val="25398712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2.2.6. Oluklu Mukavva Kutular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Oluklu mukavva, bir veya daha fazla oluklu tabakanın alt ve/veya üst yüzeylerinin düz tabaka ile kaplanmasıyla meydana gelen mamuldür. Oluklu mukavva kutular, en yaygın kullanıma sahip ambalaj malzemesi olup lineer denilen iki dış kâğıt ve ondüle denilen bir ara kâğıttan oluşan oluklu mukavvadan üretilen içindeki ürünü koruyan, taşıyan ve satılmasına yardımcı  olan  ambalajlardır.  Dış  ambalaj  olarak  adlandırılan  oluklu  mukavva  kutular, dağıtım sistemlerinde deniz ve hava taşımacılığına uygun ambalajlardır. Özel gereksinimlere uygun olarak kaplama kullanılarak da üretilirler. Oluklu mukavva kutular, içlerine konulan ürünü korumadaki üstünlüklerinin yanında üzerlerine baskı yapılabilmesi, hafif oluşları nedeniyle değişik amaçlarla kullanılır.</a:t>
            </a:r>
            <a:endParaRPr lang="en-US" dirty="0"/>
          </a:p>
          <a:p>
            <a:endParaRPr lang="en-US" dirty="0"/>
          </a:p>
        </p:txBody>
      </p:sp>
    </p:spTree>
    <p:extLst>
      <p:ext uri="{BB962C8B-B14F-4D97-AF65-F5344CB8AC3E}">
        <p14:creationId xmlns:p14="http://schemas.microsoft.com/office/powerpoint/2010/main" val="30969865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2.2.6.1. Oluk Tipleri</a:t>
            </a:r>
            <a:r>
              <a:rPr lang="en-US" dirty="0"/>
              <a:t/>
            </a:r>
            <a:br>
              <a:rPr lang="en-US" dirty="0"/>
            </a:br>
            <a:endParaRPr lang="en-US" dirty="0"/>
          </a:p>
        </p:txBody>
      </p:sp>
      <p:sp>
        <p:nvSpPr>
          <p:cNvPr id="3" name="İçerik Yer Tutucusu 2"/>
          <p:cNvSpPr>
            <a:spLocks noGrp="1"/>
          </p:cNvSpPr>
          <p:nvPr>
            <p:ph idx="1"/>
          </p:nvPr>
        </p:nvSpPr>
        <p:spPr/>
        <p:txBody>
          <a:bodyPr/>
          <a:lstStyle/>
          <a:p>
            <a:r>
              <a:rPr lang="tr-TR" b="1" dirty="0"/>
              <a:t>A dalga (iri dalga): </a:t>
            </a:r>
            <a:r>
              <a:rPr lang="tr-TR" dirty="0"/>
              <a:t>Bir metredeki oluk sayısı 104 – 125, oluk yüksekliği 4,5 mm - 4,7 mm arasında olan oluklu mukavvadır. Taşıyıcı olmayan ürünlerin ambalajlanmasında ve birçok sıra üst üste istiflenecek ambalajların yapımında; yastık görevi yapmaları ve çok emici olmaları nedeniyle ara bölme, takviye vb. malzemenin yapımında başarıyla kullanılır. A tipi oluklu mukavva en iyi alt ve üst sıkıştırma dayanıklılığı gösterir. Genellikle sebze ve meyve kutularının üretiminde kullanılır.</a:t>
            </a:r>
            <a:endParaRPr lang="en-US" dirty="0"/>
          </a:p>
          <a:p>
            <a:endParaRPr lang="en-US"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b="83676"/>
          <a:stretch/>
        </p:blipFill>
        <p:spPr>
          <a:xfrm>
            <a:off x="1906072" y="4456561"/>
            <a:ext cx="6146121" cy="1132870"/>
          </a:xfrm>
          <a:prstGeom prst="rect">
            <a:avLst/>
          </a:prstGeom>
        </p:spPr>
      </p:pic>
    </p:spTree>
    <p:extLst>
      <p:ext uri="{BB962C8B-B14F-4D97-AF65-F5344CB8AC3E}">
        <p14:creationId xmlns:p14="http://schemas.microsoft.com/office/powerpoint/2010/main" val="2558352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2.2.6.1. Oluk Tipleri</a:t>
            </a:r>
            <a:r>
              <a:rPr lang="en-US" dirty="0"/>
              <a:t/>
            </a:r>
            <a:br>
              <a:rPr lang="en-US" dirty="0"/>
            </a:br>
            <a:endParaRPr lang="en-US" dirty="0"/>
          </a:p>
        </p:txBody>
      </p:sp>
      <p:sp>
        <p:nvSpPr>
          <p:cNvPr id="3" name="İçerik Yer Tutucusu 2"/>
          <p:cNvSpPr>
            <a:spLocks noGrp="1"/>
          </p:cNvSpPr>
          <p:nvPr>
            <p:ph idx="1"/>
          </p:nvPr>
        </p:nvSpPr>
        <p:spPr/>
        <p:txBody>
          <a:bodyPr/>
          <a:lstStyle/>
          <a:p>
            <a:r>
              <a:rPr lang="tr-TR" b="1" dirty="0"/>
              <a:t>B dalga (ince dalga): </a:t>
            </a:r>
            <a:r>
              <a:rPr lang="tr-TR" dirty="0"/>
              <a:t>Bir metredeki oluk sayısı 150 – 184, oluk yüksekliği 2,1 mm - 2,9 mm  arasında olan oluklu mukavvadır. Oluk yüksekliklerinin ve dalga aralıklarının az olması nedeniyle yüzey ezilmesine karşı diğerlerinden daha dayanıklı olan B dalga, baskıya karşı daha uygun yüzeye sahiptir.</a:t>
            </a:r>
            <a:endParaRPr lang="en-US" dirty="0"/>
          </a:p>
          <a:p>
            <a:endParaRPr lang="en-US"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14943" b="72305"/>
          <a:stretch/>
        </p:blipFill>
        <p:spPr>
          <a:xfrm>
            <a:off x="1797676" y="4237151"/>
            <a:ext cx="6529431" cy="940158"/>
          </a:xfrm>
          <a:prstGeom prst="rect">
            <a:avLst/>
          </a:prstGeom>
        </p:spPr>
      </p:pic>
    </p:spTree>
    <p:extLst>
      <p:ext uri="{BB962C8B-B14F-4D97-AF65-F5344CB8AC3E}">
        <p14:creationId xmlns:p14="http://schemas.microsoft.com/office/powerpoint/2010/main" val="30714149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2.2.6.1. Oluk Tipleri</a:t>
            </a:r>
            <a:r>
              <a:rPr lang="en-US" dirty="0"/>
              <a:t/>
            </a:r>
            <a:br>
              <a:rPr lang="en-US" dirty="0"/>
            </a:br>
            <a:endParaRPr lang="en-US" dirty="0"/>
          </a:p>
        </p:txBody>
      </p:sp>
      <p:sp>
        <p:nvSpPr>
          <p:cNvPr id="3" name="İçerik Yer Tutucusu 2"/>
          <p:cNvSpPr>
            <a:spLocks noGrp="1"/>
          </p:cNvSpPr>
          <p:nvPr>
            <p:ph idx="1"/>
          </p:nvPr>
        </p:nvSpPr>
        <p:spPr/>
        <p:txBody>
          <a:bodyPr/>
          <a:lstStyle/>
          <a:p>
            <a:r>
              <a:rPr lang="tr-TR" b="1" dirty="0"/>
              <a:t>C dalga (orta dalga): </a:t>
            </a:r>
            <a:r>
              <a:rPr lang="tr-TR" dirty="0"/>
              <a:t>Bir metredeki oluk sayısı 120 - 145, oluk yüksekliği 3,5 mm - 3,7 mm  arasında olan oluklu mukavvadır. C tip, A tipi gibi en iyi alt ve üst sıkıştırma dayanıklılığı sergiler.</a:t>
            </a:r>
            <a:endParaRPr lang="en-US"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437" t="27964" r="1076" b="58676"/>
          <a:stretch/>
        </p:blipFill>
        <p:spPr>
          <a:xfrm>
            <a:off x="1694643" y="4306670"/>
            <a:ext cx="6625109" cy="1025184"/>
          </a:xfrm>
          <a:prstGeom prst="rect">
            <a:avLst/>
          </a:prstGeom>
        </p:spPr>
      </p:pic>
    </p:spTree>
    <p:extLst>
      <p:ext uri="{BB962C8B-B14F-4D97-AF65-F5344CB8AC3E}">
        <p14:creationId xmlns:p14="http://schemas.microsoft.com/office/powerpoint/2010/main" val="35863952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2.2.6.1. Oluk Tipleri</a:t>
            </a:r>
            <a:r>
              <a:rPr lang="en-US" dirty="0"/>
              <a:t/>
            </a:r>
            <a:br>
              <a:rPr lang="en-US" dirty="0"/>
            </a:br>
            <a:endParaRPr lang="en-US" dirty="0"/>
          </a:p>
        </p:txBody>
      </p:sp>
      <p:sp>
        <p:nvSpPr>
          <p:cNvPr id="3" name="İçerik Yer Tutucusu 2"/>
          <p:cNvSpPr>
            <a:spLocks noGrp="1"/>
          </p:cNvSpPr>
          <p:nvPr>
            <p:ph idx="1"/>
          </p:nvPr>
        </p:nvSpPr>
        <p:spPr/>
        <p:txBody>
          <a:bodyPr/>
          <a:lstStyle/>
          <a:p>
            <a:r>
              <a:rPr lang="tr-TR" b="1" dirty="0"/>
              <a:t>E dalga (mikro dalga): </a:t>
            </a:r>
            <a:r>
              <a:rPr lang="tr-TR" dirty="0"/>
              <a:t>Bir metredeki oluk sayısı 275 - 310, oluk </a:t>
            </a:r>
            <a:r>
              <a:rPr lang="tr-TR" dirty="0" smtClean="0"/>
              <a:t>yüksekliği</a:t>
            </a:r>
            <a:r>
              <a:rPr lang="tr-TR" dirty="0"/>
              <a:t> </a:t>
            </a:r>
            <a:r>
              <a:rPr lang="tr-TR" dirty="0" smtClean="0"/>
              <a:t>1,15 </a:t>
            </a:r>
            <a:r>
              <a:rPr lang="tr-TR" dirty="0"/>
              <a:t>mm  - 1,65 mm  arasında olan oluklu mukavvadır. İnce bir dalga olan E dalga  oluklular,  dayanıksız  tüketim  malları  ve  hediyelik  ambalajlar  için kullanılır.</a:t>
            </a:r>
            <a:endParaRPr lang="en-US" dirty="0"/>
          </a:p>
          <a:p>
            <a:endParaRPr lang="en-US"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40677" b="46413"/>
          <a:stretch/>
        </p:blipFill>
        <p:spPr>
          <a:xfrm>
            <a:off x="1591743" y="4340181"/>
            <a:ext cx="6537561" cy="953037"/>
          </a:xfrm>
          <a:prstGeom prst="rect">
            <a:avLst/>
          </a:prstGeom>
        </p:spPr>
      </p:pic>
    </p:spTree>
    <p:extLst>
      <p:ext uri="{BB962C8B-B14F-4D97-AF65-F5344CB8AC3E}">
        <p14:creationId xmlns:p14="http://schemas.microsoft.com/office/powerpoint/2010/main" val="18990440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2.2.6.1. Oluk Tipleri</a:t>
            </a:r>
            <a:r>
              <a:rPr lang="en-US" dirty="0"/>
              <a:t/>
            </a:r>
            <a:br>
              <a:rPr lang="en-US" dirty="0"/>
            </a:br>
            <a:endParaRPr lang="en-US" dirty="0"/>
          </a:p>
        </p:txBody>
      </p:sp>
      <p:sp>
        <p:nvSpPr>
          <p:cNvPr id="3" name="İçerik Yer Tutucusu 2"/>
          <p:cNvSpPr>
            <a:spLocks noGrp="1"/>
          </p:cNvSpPr>
          <p:nvPr>
            <p:ph idx="1"/>
          </p:nvPr>
        </p:nvSpPr>
        <p:spPr/>
        <p:txBody>
          <a:bodyPr/>
          <a:lstStyle/>
          <a:p>
            <a:r>
              <a:rPr lang="tr-TR" b="1" dirty="0"/>
              <a:t>K dalga (çok iri dalga)</a:t>
            </a:r>
            <a:r>
              <a:rPr lang="tr-TR" dirty="0"/>
              <a:t>: Bir metredeki oluk sayısı 90 - 103, oluk yüksekliği </a:t>
            </a:r>
            <a:r>
              <a:rPr lang="tr-TR" dirty="0" smtClean="0"/>
              <a:t>5,6</a:t>
            </a:r>
            <a:r>
              <a:rPr lang="tr-TR" dirty="0"/>
              <a:t> </a:t>
            </a:r>
            <a:r>
              <a:rPr lang="tr-TR" dirty="0" smtClean="0"/>
              <a:t>mm </a:t>
            </a:r>
            <a:r>
              <a:rPr lang="tr-TR" dirty="0"/>
              <a:t>- 8,5 mm arasında olan oluklu mukavvadır.</a:t>
            </a:r>
            <a:endParaRPr lang="en-US" dirty="0"/>
          </a:p>
          <a:p>
            <a:endParaRPr lang="en-US" dirty="0"/>
          </a:p>
        </p:txBody>
      </p:sp>
    </p:spTree>
    <p:extLst>
      <p:ext uri="{BB962C8B-B14F-4D97-AF65-F5344CB8AC3E}">
        <p14:creationId xmlns:p14="http://schemas.microsoft.com/office/powerpoint/2010/main" val="26528684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00507"/>
            <a:ext cx="8596668" cy="1320800"/>
          </a:xfrm>
        </p:spPr>
        <p:txBody>
          <a:bodyPr/>
          <a:lstStyle/>
          <a:p>
            <a:r>
              <a:rPr lang="tr-TR" b="1" dirty="0"/>
              <a:t>2.2.6.2. Oluklu Mukavva Tipleri</a:t>
            </a:r>
            <a:r>
              <a:rPr lang="en-US" dirty="0"/>
              <a:t/>
            </a:r>
            <a:br>
              <a:rPr lang="en-US" dirty="0"/>
            </a:br>
            <a:endParaRPr lang="en-US" dirty="0"/>
          </a:p>
        </p:txBody>
      </p:sp>
      <p:sp>
        <p:nvSpPr>
          <p:cNvPr id="3" name="İçerik Yer Tutucusu 2"/>
          <p:cNvSpPr>
            <a:spLocks noGrp="1"/>
          </p:cNvSpPr>
          <p:nvPr>
            <p:ph idx="1"/>
          </p:nvPr>
        </p:nvSpPr>
        <p:spPr>
          <a:xfrm>
            <a:off x="677334" y="1194674"/>
            <a:ext cx="5826497" cy="5360672"/>
          </a:xfrm>
        </p:spPr>
        <p:txBody>
          <a:bodyPr/>
          <a:lstStyle/>
          <a:p>
            <a:r>
              <a:rPr lang="tr-TR" b="1" dirty="0"/>
              <a:t>Tek  yüzlü  oluklu  mukavva:  </a:t>
            </a:r>
            <a:r>
              <a:rPr lang="tr-TR" dirty="0"/>
              <a:t>Bu  malzeme,  sargılama,  sıkıştırma  ya  da yastıklama amacıyla kullanılır.</a:t>
            </a:r>
            <a:endParaRPr lang="en-US" dirty="0"/>
          </a:p>
          <a:p>
            <a:r>
              <a:rPr lang="tr-TR" b="1" dirty="0" smtClean="0"/>
              <a:t>Tek </a:t>
            </a:r>
            <a:r>
              <a:rPr lang="tr-TR" b="1" dirty="0"/>
              <a:t>dalga oluklu mukavva: </a:t>
            </a:r>
            <a:r>
              <a:rPr lang="tr-TR" dirty="0"/>
              <a:t>İç, dış ve oluklu tabakası olmak üzere üç </a:t>
            </a:r>
            <a:r>
              <a:rPr lang="tr-TR" dirty="0" smtClean="0"/>
              <a:t>kâğıttan</a:t>
            </a:r>
            <a:r>
              <a:rPr lang="tr-TR" dirty="0"/>
              <a:t> </a:t>
            </a:r>
            <a:r>
              <a:rPr lang="tr-TR" dirty="0" smtClean="0"/>
              <a:t>oluşan </a:t>
            </a:r>
            <a:r>
              <a:rPr lang="tr-TR" dirty="0"/>
              <a:t>oluklu mukavvadır.</a:t>
            </a:r>
            <a:endParaRPr lang="en-US" dirty="0"/>
          </a:p>
          <a:p>
            <a:r>
              <a:rPr lang="tr-TR" b="1" dirty="0" smtClean="0"/>
              <a:t>Çift  </a:t>
            </a:r>
            <a:r>
              <a:rPr lang="tr-TR" b="1" dirty="0"/>
              <a:t>dalga  oluklu  mukavva  (</a:t>
            </a:r>
            <a:r>
              <a:rPr lang="tr-TR" b="1" dirty="0" err="1"/>
              <a:t>doppel</a:t>
            </a:r>
            <a:r>
              <a:rPr lang="tr-TR" b="1" dirty="0"/>
              <a:t>):  </a:t>
            </a:r>
            <a:r>
              <a:rPr lang="tr-TR" dirty="0"/>
              <a:t>A+B,  A+C,  B+E,  B+C  gibi  ikili kombinasyonla üretilir. Güçlü olmaları nedeniyle büyük yük taşıyabilir, üst üste istiflenmeye çok uygundur.</a:t>
            </a:r>
            <a:endParaRPr lang="en-US" dirty="0"/>
          </a:p>
          <a:p>
            <a:r>
              <a:rPr lang="tr-TR" b="1" dirty="0" smtClean="0"/>
              <a:t>Üç </a:t>
            </a:r>
            <a:r>
              <a:rPr lang="tr-TR" b="1" dirty="0"/>
              <a:t>dalga oluklu mukavva (</a:t>
            </a:r>
            <a:r>
              <a:rPr lang="tr-TR" b="1" dirty="0" err="1"/>
              <a:t>triplex</a:t>
            </a:r>
            <a:r>
              <a:rPr lang="tr-TR" b="1" dirty="0"/>
              <a:t>): </a:t>
            </a:r>
            <a:r>
              <a:rPr lang="tr-TR" dirty="0"/>
              <a:t>A+B+E, B+A+C gibi </a:t>
            </a:r>
            <a:r>
              <a:rPr lang="tr-TR" dirty="0" smtClean="0"/>
              <a:t>kombinasyonlarla</a:t>
            </a:r>
            <a:r>
              <a:rPr lang="tr-TR" dirty="0"/>
              <a:t> </a:t>
            </a:r>
            <a:r>
              <a:rPr lang="tr-TR" dirty="0" smtClean="0"/>
              <a:t>üretilir</a:t>
            </a:r>
            <a:r>
              <a:rPr lang="tr-TR" dirty="0"/>
              <a:t>. Hacimli ve çok ağır ürünlerin taşınmasında kullanılır.</a:t>
            </a:r>
            <a:endParaRPr lang="en-US" dirty="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895" y="1621307"/>
            <a:ext cx="4925033" cy="348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8130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2.2.6.2. Oluklu Mukavva Tipleri</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Oluklu mukavva kutular üretim şekline göre </a:t>
            </a:r>
            <a:r>
              <a:rPr lang="tr-TR" dirty="0" smtClean="0"/>
              <a:t>gruplandırılabilir:</a:t>
            </a:r>
            <a:r>
              <a:rPr lang="tr-TR" dirty="0"/>
              <a:t> </a:t>
            </a:r>
            <a:endParaRPr lang="en-US" dirty="0"/>
          </a:p>
          <a:p>
            <a:r>
              <a:rPr lang="tr-TR" dirty="0" smtClean="0"/>
              <a:t>Geçmeli </a:t>
            </a:r>
            <a:r>
              <a:rPr lang="tr-TR" dirty="0"/>
              <a:t>tip oluklu mukavva kutular</a:t>
            </a:r>
            <a:endParaRPr lang="en-US" dirty="0"/>
          </a:p>
          <a:p>
            <a:r>
              <a:rPr lang="tr-TR" dirty="0" smtClean="0"/>
              <a:t>Katlamalı </a:t>
            </a:r>
            <a:r>
              <a:rPr lang="tr-TR" dirty="0"/>
              <a:t>tip oluklu mukavva kutular</a:t>
            </a:r>
            <a:endParaRPr lang="en-US" dirty="0"/>
          </a:p>
          <a:p>
            <a:r>
              <a:rPr lang="tr-TR" dirty="0" smtClean="0"/>
              <a:t>Sürgülü </a:t>
            </a:r>
            <a:r>
              <a:rPr lang="tr-TR" dirty="0"/>
              <a:t>tip oluklu mukavva kutular</a:t>
            </a:r>
            <a:endParaRPr lang="en-US" dirty="0"/>
          </a:p>
          <a:p>
            <a:r>
              <a:rPr lang="tr-TR" dirty="0" smtClean="0"/>
              <a:t>Bükülmez </a:t>
            </a:r>
            <a:r>
              <a:rPr lang="tr-TR" dirty="0"/>
              <a:t>tip oluklu mukavva kutular</a:t>
            </a:r>
            <a:endParaRPr lang="en-US" dirty="0"/>
          </a:p>
          <a:p>
            <a:r>
              <a:rPr lang="tr-TR" dirty="0" smtClean="0"/>
              <a:t>Hazır </a:t>
            </a:r>
            <a:r>
              <a:rPr lang="tr-TR" dirty="0"/>
              <a:t>yapıştırılmış oluklu mukavva kutular</a:t>
            </a:r>
            <a:endParaRPr lang="en-US" dirty="0"/>
          </a:p>
          <a:p>
            <a:r>
              <a:rPr lang="tr-TR" dirty="0" smtClean="0"/>
              <a:t>Kesikli </a:t>
            </a:r>
            <a:r>
              <a:rPr lang="tr-TR" dirty="0"/>
              <a:t>tip oluklu mukavva kutular</a:t>
            </a:r>
            <a:endParaRPr lang="en-US" dirty="0"/>
          </a:p>
          <a:p>
            <a:endParaRPr lang="en-US" dirty="0"/>
          </a:p>
        </p:txBody>
      </p:sp>
    </p:spTree>
    <p:extLst>
      <p:ext uri="{BB962C8B-B14F-4D97-AF65-F5344CB8AC3E}">
        <p14:creationId xmlns:p14="http://schemas.microsoft.com/office/powerpoint/2010/main" val="412897790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689</TotalTime>
  <Words>10565</Words>
  <Application>Microsoft Office PowerPoint</Application>
  <PresentationFormat>Özel</PresentationFormat>
  <Paragraphs>717</Paragraphs>
  <Slides>163</Slides>
  <Notes>1</Notes>
  <HiddenSlides>0</HiddenSlides>
  <MMClips>0</MMClips>
  <ScaleCrop>false</ScaleCrop>
  <HeadingPairs>
    <vt:vector size="4" baseType="variant">
      <vt:variant>
        <vt:lpstr>Tema</vt:lpstr>
      </vt:variant>
      <vt:variant>
        <vt:i4>2</vt:i4>
      </vt:variant>
      <vt:variant>
        <vt:lpstr>Slayt Başlıkları</vt:lpstr>
      </vt:variant>
      <vt:variant>
        <vt:i4>163</vt:i4>
      </vt:variant>
    </vt:vector>
  </HeadingPairs>
  <TitlesOfParts>
    <vt:vector size="165" baseType="lpstr">
      <vt:lpstr>Kristal</vt:lpstr>
      <vt:lpstr>Üst Düzey</vt:lpstr>
      <vt:lpstr>      Bu proje Avrupa Birliği ve Türkiye Cumhuriyeti tarafından finanse edilmektedir. </vt:lpstr>
      <vt:lpstr>AMBALAJLAMA  MALZEMELERİ</vt:lpstr>
      <vt:lpstr>PowerPoint Sunusu</vt:lpstr>
      <vt:lpstr>Bu slaytta,</vt:lpstr>
      <vt:lpstr>1. Ambalajın Temel Malzemeleri </vt:lpstr>
      <vt:lpstr>1.1 Ambalajın Tanımı</vt:lpstr>
      <vt:lpstr>Ambalajın Tanımı</vt:lpstr>
      <vt:lpstr>Doğru yapılan bir ambalajlama için,</vt:lpstr>
      <vt:lpstr>1.2. Ambalajın Tarihçesi</vt:lpstr>
      <vt:lpstr>1.2. Ambalajın Tarihçesi</vt:lpstr>
      <vt:lpstr>1.2. Ambalajın Tarihçesi</vt:lpstr>
      <vt:lpstr>1.2. Ambalajın Tarihçesi</vt:lpstr>
      <vt:lpstr>1.2. Ambalajın Tarihçesi - Mısır’dan günümüze cam ambalaj</vt:lpstr>
      <vt:lpstr>1.2. Ambalajın Tarihçesi - Mısır’dan günümüze cam ambalaj</vt:lpstr>
      <vt:lpstr>1.2. Ambalajın Tarihçesi - Metal Ambalajda Bonapart Öncülüğü</vt:lpstr>
      <vt:lpstr>1.2. Ambalajın Tarihçesi - Metal Ambalajda Bonapart Öncülüğü</vt:lpstr>
      <vt:lpstr>1.2. Ambalajın Tarihçesi -Plastik</vt:lpstr>
      <vt:lpstr>1.2. Ambalajın Tarihçesi - Kağıt ambalajın Çin’de başlaması</vt:lpstr>
      <vt:lpstr>1.2.1. Türkiye’de Ambalajın Gelişimi </vt:lpstr>
      <vt:lpstr>1.3. Ambalajlarda Aranan Özellikler ve Beklenen İşlevler </vt:lpstr>
      <vt:lpstr>1.3. Ambalajlarda Aranan Özellikler ve Beklenen İşlevler </vt:lpstr>
      <vt:lpstr>1.3. Ambalajlarda Aranan Özellikler ve Beklenen İşlevler </vt:lpstr>
      <vt:lpstr>1.4. Ambalajlamada Genel İlkeler - 1.4.1. Mamulü Koruma İlkesi </vt:lpstr>
      <vt:lpstr>1.4. Ambalajlamada Genel İlkeler - 1.4.2. Gereksiz Masraflardan Kaçınma İlkesi  </vt:lpstr>
      <vt:lpstr>1.4. Ambalajlamada Genel İlkeler - 1.4.3. Amaca Uygun Olma İlkesi   </vt:lpstr>
      <vt:lpstr>1.4. Ambalajlamada Genel İlkeler - 1.4.4. İşletme Akışında Rasyonellik Sağlama İlkesi    </vt:lpstr>
      <vt:lpstr>1.4. Ambalajlamada Genel İlkeler -1.4.5. Satışı ve Kullanımı Kolaylaştırma İlkesi     </vt:lpstr>
      <vt:lpstr>1.4. Ambalajlamada Genel İlkeler - 1.4.6. Tecrübelerden ve Gelişmelerden Yararlanma İlkesi </vt:lpstr>
      <vt:lpstr>1.5. Ambalajın Kullanım Alanları - 1.5.1. Gıda Sektöründe Ambalaj </vt:lpstr>
      <vt:lpstr>1.5.2. Kimya Sektöründe Ambalaj </vt:lpstr>
      <vt:lpstr>1.5.3. Giyim, Tekstil, Deri Sektöründe Ambalaj </vt:lpstr>
      <vt:lpstr>1.5.4. Elektrik- Elektronik Araç Sektöründe Ambalaj </vt:lpstr>
      <vt:lpstr>1.5.5. Diğer Sektörlerde Ambalaj </vt:lpstr>
      <vt:lpstr>1.5.6. Ambalaj Sektörünü Etkileyen Unsurlar - 1.5.6.1. Yasal Çevre  </vt:lpstr>
      <vt:lpstr>1.5.6.2. Ekonomik Çevre </vt:lpstr>
      <vt:lpstr>1.5.6.3. Sosyal Çevre </vt:lpstr>
      <vt:lpstr>1.5.7. Türkiye Ambalaj Sektörünün Dünyadaki Yeri </vt:lpstr>
      <vt:lpstr>1.6. Ambalaj Maliyeti </vt:lpstr>
      <vt:lpstr>1.6.1. Ambalaj Malzemelerinin Tedariki </vt:lpstr>
      <vt:lpstr>1.6.2. Ambalajlamanın Depolama Masrafları </vt:lpstr>
      <vt:lpstr>1.6.3. Doldurma Masrafları </vt:lpstr>
      <vt:lpstr>1.6.4. Taşıma Masrafları </vt:lpstr>
      <vt:lpstr>1.7.Ambalaj Çeşitleri - 1.7.1. Yerine Getirdiği Fonksiyonlar Açısından Ambalajlar  </vt:lpstr>
      <vt:lpstr>1.7.Ambalaj Çeşitleri - 1.7.2. Genel Ambalaj Sınıflandırılması   </vt:lpstr>
      <vt:lpstr>1.7.Ambalaj Çeşitleri - 1.7.2. Genel Ambalaj Sınıflandırılması   </vt:lpstr>
      <vt:lpstr>1.7.Ambalaj Çeşitleri - 1.7.2. Genel Ambalaj Sınıflandırılması   </vt:lpstr>
      <vt:lpstr>1.7.Ambalaj Çeşitleri - 1.7.2. Genel Ambalaj Sınıflandırılması   </vt:lpstr>
      <vt:lpstr>1.7.Ambalaj Çeşitleri - 1.7.2. Genel Ambalaj Sınıflandırılması   </vt:lpstr>
      <vt:lpstr>1.7.Ambalaj Çeşitleri - 1.7.2. Genel Ambalaj Sınıflandırılması   </vt:lpstr>
      <vt:lpstr>1.7.Ambalaj Çeşitleri - 1.7.2. Genel Ambalaj Sınıflandırılması   </vt:lpstr>
      <vt:lpstr>1.7.Ambalaj Çeşitleri - 1.7.3. Perakende Satışta Sunum Şekline Göre Ambalajlar    </vt:lpstr>
      <vt:lpstr>1.7.Ambalaj Çeşitleri - 1.7.3. Perakende Satışta Sunum Şekline Göre Ambalajlar    </vt:lpstr>
      <vt:lpstr>1.7.Ambalaj Çeşitleri - 1.7.3. Perakende Satışta Sunum Şekline Göre Ambalajlar    </vt:lpstr>
      <vt:lpstr>1.7.Ambalaj Çeşitleri - 1.7.4. Yapıldığı Malzeme Cinslerine Göre Ambalajlar     </vt:lpstr>
      <vt:lpstr>1.8. Ambalajlamada Kullanılan Yastıklama Malzemeleri</vt:lpstr>
      <vt:lpstr>1.8.1. EPS Genişlemiş Polistren</vt:lpstr>
      <vt:lpstr>1.8.2. Poliüretan </vt:lpstr>
      <vt:lpstr>1.8.3. Köpük PE</vt:lpstr>
      <vt:lpstr>1.8.4. Hava Kabarcıklı Film </vt:lpstr>
      <vt:lpstr>1.8.5. Tahta Yünü (Ekselsiyör) </vt:lpstr>
      <vt:lpstr>1.8.6. Kırpık Kâğıtlar </vt:lpstr>
      <vt:lpstr>1.8.7. Oluklu Mukavva </vt:lpstr>
      <vt:lpstr>1.8.8. Hava Yastıkları </vt:lpstr>
      <vt:lpstr>1.8.9. Doğru Yastıklama Malzemesi Sağlanmasında Belirlenmesi Gereken Temel Ölçütler </vt:lpstr>
      <vt:lpstr>1.9. Çemberleme </vt:lpstr>
      <vt:lpstr>2. AHŞAP VE KÂĞIT KÖKENLİ AMBALAJLAR - 2.1. Ahşap Kökenli Ambalajlar </vt:lpstr>
      <vt:lpstr>PowerPoint Sunusu</vt:lpstr>
      <vt:lpstr>PowerPoint Sunusu</vt:lpstr>
      <vt:lpstr>2.1.2. Ahşap Ambalaj Sağlanmasında Belirlenmesi Gereken Temel Ölçütler </vt:lpstr>
      <vt:lpstr>2.1.3. Ahşap Kökenli Ambalaj Çeşitleri - 2.1.3.1. Paletler </vt:lpstr>
      <vt:lpstr>2.1.3.2. Sandıklar - Çivili sandık</vt:lpstr>
      <vt:lpstr>Lata sandık</vt:lpstr>
      <vt:lpstr>Papel</vt:lpstr>
      <vt:lpstr>Tel dikişli sandık</vt:lpstr>
      <vt:lpstr>PowerPoint Sunusu</vt:lpstr>
      <vt:lpstr>Katlanabilir sandık</vt:lpstr>
      <vt:lpstr>Dibi kendiliğinden kapanan sandık</vt:lpstr>
      <vt:lpstr>2.2. Kâğıt ve Kâğıt Esaslı Ambalajlar </vt:lpstr>
      <vt:lpstr>2.2. Kâğıt ve Kâğıt Esaslı Ambalajlar </vt:lpstr>
      <vt:lpstr>2.2.1. Sargılama Kâğıdı </vt:lpstr>
      <vt:lpstr>2.2.1. Sargılama Kâğıdı </vt:lpstr>
      <vt:lpstr>2.2.1.1. Sargılama Kâğıdı Sağlanmasında Belirlenmesi Gereken Temel Ölçütler </vt:lpstr>
      <vt:lpstr>2.2.1.1. Sargılama Kâğıdı Sağlanmasında Belirlenmesi Gereken Temel Ölçütler </vt:lpstr>
      <vt:lpstr>2.2.2. Kâğıt Torbalar</vt:lpstr>
      <vt:lpstr>2.2.2. Kâğıt Torbalar</vt:lpstr>
      <vt:lpstr>2.2.2.1. Kâğıt Torba Sağlanmasında Belirlenmesi Gereken Temel Ölçütler </vt:lpstr>
      <vt:lpstr>2.2.3. Karton Kutular </vt:lpstr>
      <vt:lpstr>2.2.3.1. Karton Kutu Sağlanmasında Belirlenmesi Gereken Temel Ölçütler </vt:lpstr>
      <vt:lpstr>2.2.4. Kâğıt Esaslı Viol ve Tepsiler </vt:lpstr>
      <vt:lpstr>2.2.5. Kompozit Kutular</vt:lpstr>
      <vt:lpstr>2.2.5. Kompozit Kutular</vt:lpstr>
      <vt:lpstr>2.2.6. Oluklu Mukavva Kutular </vt:lpstr>
      <vt:lpstr>2.2.6.1. Oluk Tipleri </vt:lpstr>
      <vt:lpstr>2.2.6.1. Oluk Tipleri </vt:lpstr>
      <vt:lpstr>2.2.6.1. Oluk Tipleri </vt:lpstr>
      <vt:lpstr>2.2.6.1. Oluk Tipleri </vt:lpstr>
      <vt:lpstr>2.2.6.1. Oluk Tipleri </vt:lpstr>
      <vt:lpstr>2.2.6.2. Oluklu Mukavva Tipleri </vt:lpstr>
      <vt:lpstr>2.2.6.2. Oluklu Mukavva Tipleri </vt:lpstr>
      <vt:lpstr>PowerPoint Sunusu</vt:lpstr>
      <vt:lpstr>PowerPoint Sunusu</vt:lpstr>
      <vt:lpstr>PowerPoint Sunusu</vt:lpstr>
      <vt:lpstr>PowerPoint Sunusu</vt:lpstr>
      <vt:lpstr>2.2.6.1. Oluklu Mukavva Kutu Sağlanmasında Belirlenmesi Gereken Temel Ölçütler </vt:lpstr>
      <vt:lpstr>2.2.6.1. Oluklu Mukavva Kutu Sağlanmasında Belirlenmesi Gereken Temel Ölçütler </vt:lpstr>
      <vt:lpstr>2.2.7. Kâğıt Esaslı Variller </vt:lpstr>
      <vt:lpstr>2.2.8. Kartlı Ambalajlar </vt:lpstr>
      <vt:lpstr>3. CAM, PLASTİK VE METAL KÖKENLİ AMBALAJLAR - 3.1. Cam Ambalajlar </vt:lpstr>
      <vt:lpstr>Cam ambalajların olumlu özellikleri: </vt:lpstr>
      <vt:lpstr>Cam ambalajların olumlu özellikleri: </vt:lpstr>
      <vt:lpstr>Cam ambalajların olumsuz özellikleri: </vt:lpstr>
      <vt:lpstr>Cam ambalajların olumsuz özellikleri: </vt:lpstr>
      <vt:lpstr>3.1.1. Cam Ambalaj Tipleri  </vt:lpstr>
      <vt:lpstr>PowerPoint Sunusu</vt:lpstr>
      <vt:lpstr>3.1.1. Cam Şişe, Kavanoz Sağlanmasında Belirlenmesi Gereken Temel Ölçütler</vt:lpstr>
      <vt:lpstr>3.1.1. Cam Şişe, Kavanoz Sağlanmasında Belirlenmesi Gereken Temel Ölçütler</vt:lpstr>
      <vt:lpstr>Plastikler</vt:lpstr>
      <vt:lpstr>Plastik ambalaj yapımında kullanılan ham maddeler: </vt:lpstr>
      <vt:lpstr>PowerPoint Sunusu</vt:lpstr>
      <vt:lpstr>PowerPoint Sunusu</vt:lpstr>
      <vt:lpstr>PowerPoint Sunusu</vt:lpstr>
      <vt:lpstr>PowerPoint Sunusu</vt:lpstr>
      <vt:lpstr>PowerPoint Sunusu</vt:lpstr>
      <vt:lpstr>3.2.1. Plastik Şişe ve Kavanoz Sağlanmasında Belirlenmesi Gereken Temel Ölçütler </vt:lpstr>
      <vt:lpstr>3.2.1. Plastik Şişe ve Kavanoz Sağlanmasında Belirlenmesi Gereken Temel Ölçütler </vt:lpstr>
      <vt:lpstr>3.2.2. Plastik Variller </vt:lpstr>
      <vt:lpstr>3.2.3. Plastik Tüpler </vt:lpstr>
      <vt:lpstr>3.2.4. Plastik Filmler </vt:lpstr>
      <vt:lpstr>3.3. Metal Ambalajlar </vt:lpstr>
      <vt:lpstr>3.3. Metal Ambalajlar </vt:lpstr>
      <vt:lpstr>3.3.1. Gıdalarda Kullanılan Metal Ambalajlar </vt:lpstr>
      <vt:lpstr>3.3.1.2. Lakla Kaplı Çelik Kaplar</vt:lpstr>
      <vt:lpstr>PowerPoint Sunusu</vt:lpstr>
      <vt:lpstr>3.3.1.3. Krom Kaplamalı Çelik Kaplar</vt:lpstr>
      <vt:lpstr>3.3.1.4. Alüminyum Kaplamalı Çelik Kaplar </vt:lpstr>
      <vt:lpstr>3.3.2. Alüminyum Kaplar </vt:lpstr>
      <vt:lpstr>3.3.2.1. Alüminyumun Ambalajlamada Kullanılması </vt:lpstr>
      <vt:lpstr>Alüminyumun tercih edilme nedenleri şöyle sıralanabilir: </vt:lpstr>
      <vt:lpstr>Bu anlatılanların yanında dezavantajları da vardır. Bunlar;</vt:lpstr>
      <vt:lpstr>3.3.2.2. Alüminyum Ambalajların Kullanılma Şekilleri </vt:lpstr>
      <vt:lpstr>3.3.2.2. Alüminyum Ambalajların Kullanılma Şekilleri </vt:lpstr>
      <vt:lpstr>4. AMBALAJ İŞARETLERİ VE MEVZUATI (TÜRK STANDARTLARI) </vt:lpstr>
      <vt:lpstr>PowerPoint Sunusu</vt:lpstr>
      <vt:lpstr>Ambalaj malzemelerinin kodlanması - 24 Haziran 2007 tarihli Yönetmelik’e göre gönüllülük esasına dayalıdır.  </vt:lpstr>
      <vt:lpstr>Ambalaj malzemelerinin kodlanması</vt:lpstr>
      <vt:lpstr>ISO 9000 standartlarına göre ihracat ürünlerinin ambalajlarında kullanılması gereken işaretler: </vt:lpstr>
      <vt:lpstr>4.2. Ambalaj Mevzuatı</vt:lpstr>
      <vt:lpstr>PowerPoint Sunusu</vt:lpstr>
      <vt:lpstr>4.2.3. Türk Gıda Kodeksi (16.11.1997 Tarih  ve 23172 Sayılı Resmî Gazete) </vt:lpstr>
      <vt:lpstr>Türk Gıda Kodeksinin 9. bölümü: </vt:lpstr>
      <vt:lpstr>4.2.4. Zararlı Kimyasal Madde ve Ürünlerin Kontrolü Yönetmeliği (21634 Sayı–11.07.1993) </vt:lpstr>
      <vt:lpstr>4.2.5. Katı Atıkların Kontrolü Yönetmeliği (14.03.1991 Tarih Ve 20814 Sayılı Resmî Gazete) </vt:lpstr>
      <vt:lpstr>4.2.5. Katı Atıkların Kontrolü Yönetmeliği (14.03.1991 Tarih Ve 20814 Sayılı Resmî Gazete) </vt:lpstr>
      <vt:lpstr>4.2.6. Dış Ticarette Mevcut Durum </vt:lpstr>
      <vt:lpstr>4.2.6. Dış Ticarette Mevcut Durum </vt:lpstr>
      <vt:lpstr>4.2.7. ISO 9000’in Ambalajlama İle İlgili İlkesi </vt:lpstr>
      <vt:lpstr>4.3. Ambalaj Standartlarıyla İlgili Kuruluşlar</vt:lpstr>
      <vt:lpstr>PowerPoint Sunusu</vt:lpstr>
      <vt:lpstr>PowerPoint Sunusu</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AMBALAJLAMA MALZEMELERİ</dc:title>
  <dc:creator>Kaan KÜÇÜKERDEM</dc:creator>
  <cp:lastModifiedBy>Bilal Keskin</cp:lastModifiedBy>
  <cp:revision>69</cp:revision>
  <dcterms:created xsi:type="dcterms:W3CDTF">2016-03-08T07:35:13Z</dcterms:created>
  <dcterms:modified xsi:type="dcterms:W3CDTF">2016-04-24T07:52:06Z</dcterms:modified>
</cp:coreProperties>
</file>